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7"/>
  </p:notesMasterIdLst>
  <p:sldIdLst>
    <p:sldId id="256" r:id="rId5"/>
    <p:sldId id="282" r:id="rId6"/>
    <p:sldId id="257" r:id="rId8"/>
    <p:sldId id="258" r:id="rId9"/>
    <p:sldId id="263" r:id="rId10"/>
    <p:sldId id="267" r:id="rId11"/>
    <p:sldId id="306" r:id="rId12"/>
    <p:sldId id="317" r:id="rId13"/>
    <p:sldId id="307" r:id="rId14"/>
    <p:sldId id="259" r:id="rId15"/>
    <p:sldId id="318" r:id="rId16"/>
    <p:sldId id="275" r:id="rId17"/>
    <p:sldId id="264" r:id="rId18"/>
    <p:sldId id="309" r:id="rId19"/>
    <p:sldId id="310" r:id="rId20"/>
    <p:sldId id="311" r:id="rId21"/>
    <p:sldId id="312" r:id="rId22"/>
    <p:sldId id="319" r:id="rId23"/>
    <p:sldId id="320" r:id="rId24"/>
    <p:sldId id="262"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9" userDrawn="1">
          <p15:clr>
            <a:srgbClr val="A4A3A4"/>
          </p15:clr>
        </p15:guide>
        <p15:guide id="2" pos="383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9" d="100"/>
          <a:sy n="79" d="100"/>
        </p:scale>
        <p:origin x="744" y="77"/>
      </p:cViewPr>
      <p:guideLst>
        <p:guide orient="horz" pos="2099"/>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0" Type="http://schemas.openxmlformats.org/officeDocument/2006/relationships/tags" Target="tags/tag83.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DF48A6-DF25-496A-8A21-6E9FFB89D35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EB446E5-169B-4BEE-9A62-A03E67A9ECD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2951E0-72A3-4BC5-83E5-86455B4DA2C8}"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B67448-A548-4367-BCCC-03D5EE9AAD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DE858E-32C3-4C30-AAE4-59D08D29F7D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3AE05F7-D68E-4921-BD2A-AB72817AEF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0F8DD2-F062-4B37-B7F2-89DDC6E48F9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E05F7-D68E-4921-BD2A-AB72817AEFB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F8DD2-F062-4B37-B7F2-89DDC6E48F9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446E5-169B-4BEE-9A62-A03E67A9ECD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2951E0-72A3-4BC5-83E5-86455B4DA2C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B67448-A548-4367-BCCC-03D5EE9AAD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DE858E-32C3-4C30-AAE4-59D08D29F7D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5.png"/><Relationship Id="rId11" Type="http://schemas.openxmlformats.org/officeDocument/2006/relationships/slideLayout" Target="../slideLayouts/slideLayout17.xml"/><Relationship Id="rId10" Type="http://schemas.openxmlformats.org/officeDocument/2006/relationships/tags" Target="../tags/tag25.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6" Type="http://schemas.openxmlformats.org/officeDocument/2006/relationships/slideLayout" Target="../slideLayouts/slideLayout18.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0" Type="http://schemas.openxmlformats.org/officeDocument/2006/relationships/slideLayout" Target="../slideLayouts/slideLayout18.xml"/><Relationship Id="rId1" Type="http://schemas.openxmlformats.org/officeDocument/2006/relationships/tags" Target="../tags/tag41.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7.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4" Type="http://schemas.openxmlformats.org/officeDocument/2006/relationships/slideLayout" Target="../slideLayouts/slideLayout18.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8.png"/><Relationship Id="rId3" Type="http://schemas.openxmlformats.org/officeDocument/2006/relationships/tags" Target="../tags/tag81.xml"/><Relationship Id="rId2" Type="http://schemas.microsoft.com/office/2007/relationships/media" Target="../media/media1.mp4"/><Relationship Id="rId1" Type="http://schemas.openxmlformats.org/officeDocument/2006/relationships/video" Target="../media/media1.mp4"/></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9.png"/><Relationship Id="rId3" Type="http://schemas.openxmlformats.org/officeDocument/2006/relationships/tags" Target="../tags/tag82.xml"/><Relationship Id="rId2" Type="http://schemas.microsoft.com/office/2007/relationships/media" Target="../media/media2.mp4"/><Relationship Id="rId1" Type="http://schemas.openxmlformats.org/officeDocument/2006/relationships/video" Target="../media/media2.mp4"/></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slideLayout" Target="../slideLayouts/slideLayout18.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0" name="矩形 9"/>
          <p:cNvSpPr/>
          <p:nvPr/>
        </p:nvSpPr>
        <p:spPr>
          <a:xfrm>
            <a:off x="7149834" y="4471493"/>
            <a:ext cx="4686534" cy="1338234"/>
          </a:xfrm>
          <a:prstGeom prst="rect">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185" y="1497965"/>
            <a:ext cx="5888355" cy="3517265"/>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5" name="组合 24"/>
          <p:cNvGrpSpPr/>
          <p:nvPr/>
        </p:nvGrpSpPr>
        <p:grpSpPr>
          <a:xfrm>
            <a:off x="7882043" y="4824395"/>
            <a:ext cx="3446871" cy="619414"/>
            <a:chOff x="7882043" y="4824395"/>
            <a:chExt cx="3446871" cy="619414"/>
          </a:xfrm>
        </p:grpSpPr>
        <p:sp>
          <p:nvSpPr>
            <p:cNvPr id="21" name="文本框 20"/>
            <p:cNvSpPr txBox="1"/>
            <p:nvPr/>
          </p:nvSpPr>
          <p:spPr>
            <a:xfrm>
              <a:off x="8583780" y="4824395"/>
              <a:ext cx="2745134" cy="5340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rPr>
                <a:t>北京出版社</a:t>
              </a:r>
              <a:endParaRPr kumimoji="0" lang="zh-CN" altLang="en-US" sz="2400" b="0" i="0" u="none" strike="noStrike" kern="1200" cap="none" spc="300" normalizeH="0" baseline="0" noProof="0" dirty="0">
                <a:ln>
                  <a:noFill/>
                </a:ln>
                <a:solidFill>
                  <a:prstClr val="white"/>
                </a:solidFill>
                <a:effectLst/>
                <a:uLnTx/>
                <a:uFillTx/>
                <a:latin typeface="Century Gothic" panose="020F0502020204030204"/>
                <a:ea typeface="思源黑体 CN Regular"/>
                <a:cs typeface="+mn-ea"/>
                <a:sym typeface="+mn-lt"/>
              </a:endParaRPr>
            </a:p>
          </p:txBody>
        </p:sp>
        <p:grpSp>
          <p:nvGrpSpPr>
            <p:cNvPr id="22" name="组合 21"/>
            <p:cNvGrpSpPr/>
            <p:nvPr/>
          </p:nvGrpSpPr>
          <p:grpSpPr>
            <a:xfrm>
              <a:off x="7882043" y="4863237"/>
              <a:ext cx="580572" cy="580572"/>
              <a:chOff x="728889" y="5348812"/>
              <a:chExt cx="580572" cy="580572"/>
            </a:xfrm>
          </p:grpSpPr>
          <p:sp>
            <p:nvSpPr>
              <p:cNvPr id="23" name="椭圆 22"/>
              <p:cNvSpPr/>
              <p:nvPr/>
            </p:nvSpPr>
            <p:spPr>
              <a:xfrm>
                <a:off x="728889" y="5348812"/>
                <a:ext cx="580572" cy="580572"/>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Oval 4"/>
              <p:cNvSpPr/>
              <p:nvPr/>
            </p:nvSpPr>
            <p:spPr>
              <a:xfrm>
                <a:off x="868130" y="5500525"/>
                <a:ext cx="302090" cy="277146"/>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sp>
        <p:nvSpPr>
          <p:cNvPr id="26" name="文本框 25"/>
          <p:cNvSpPr txBox="1"/>
          <p:nvPr/>
        </p:nvSpPr>
        <p:spPr>
          <a:xfrm>
            <a:off x="7150100" y="1941195"/>
            <a:ext cx="3575050"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电工电子 </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（第二版）</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14:bounceEnd="60000">
                                          <p:cBhvr additive="base">
                                            <p:cTn id="19" dur="15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60000">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14:bounceEnd="60000">
                                          <p:cBhvr additive="base">
                                            <p:cTn id="23"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14:presetBounceEnd="60000">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14:bounceEnd="60000">
                                          <p:cBhvr additive="base">
                                            <p:cTn id="28"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0-#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0-#ppt_w/2"/>
                                              </p:val>
                                            </p:tav>
                                            <p:tav tm="100000">
                                              <p:val>
                                                <p:strVal val="#ppt_x"/>
                                              </p:val>
                                            </p:tav>
                                          </p:tavLst>
                                        </p:anim>
                                        <p:anim calcmode="lin" valueType="num">
                                          <p:cBhvr additive="base">
                                            <p:cTn id="24" dur="1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6" grpId="0" bldLvl="0" animBg="1"/>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任务</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二</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310640" y="2779395"/>
            <a:ext cx="4124325"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逻辑电路的组成与应用</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VCG41N1578905617"/>
          <p:cNvPicPr>
            <a:picLocks noChangeAspect="1"/>
          </p:cNvPicPr>
          <p:nvPr>
            <p:custDataLst>
              <p:tags r:id="rId1"/>
            </p:custDataLst>
          </p:nvPr>
        </p:nvPicPr>
        <p:blipFill>
          <a:blip r:embed="rId2">
            <a:lum bright="12000"/>
          </a:blip>
          <a:srcRect l="17055" r="17055"/>
          <a:stretch>
            <a:fillRect/>
          </a:stretch>
        </p:blipFill>
        <p:spPr>
          <a:xfrm>
            <a:off x="1063625" y="1695450"/>
            <a:ext cx="4254500" cy="4304665"/>
          </a:xfrm>
          <a:custGeom>
            <a:avLst/>
            <a:gdLst/>
            <a:ahLst/>
            <a:cxnLst>
              <a:cxn ang="3">
                <a:pos x="hc" y="t"/>
              </a:cxn>
              <a:cxn ang="cd2">
                <a:pos x="l" y="vc"/>
              </a:cxn>
              <a:cxn ang="cd4">
                <a:pos x="hc" y="b"/>
              </a:cxn>
              <a:cxn ang="0">
                <a:pos x="r" y="vc"/>
              </a:cxn>
            </a:cxnLst>
            <a:rect l="l" t="t" r="r" b="b"/>
            <a:pathLst>
              <a:path w="6700" h="6779">
                <a:moveTo>
                  <a:pt x="1117" y="0"/>
                </a:moveTo>
                <a:lnTo>
                  <a:pt x="5583" y="0"/>
                </a:lnTo>
                <a:cubicBezTo>
                  <a:pt x="6200" y="0"/>
                  <a:pt x="6700" y="500"/>
                  <a:pt x="6700" y="1117"/>
                </a:cubicBezTo>
                <a:lnTo>
                  <a:pt x="6700" y="5662"/>
                </a:lnTo>
                <a:cubicBezTo>
                  <a:pt x="6700" y="6279"/>
                  <a:pt x="6200" y="6779"/>
                  <a:pt x="5583" y="6779"/>
                </a:cubicBezTo>
                <a:lnTo>
                  <a:pt x="1117" y="6779"/>
                </a:lnTo>
                <a:cubicBezTo>
                  <a:pt x="500" y="6779"/>
                  <a:pt x="0" y="6279"/>
                  <a:pt x="0" y="5662"/>
                </a:cubicBezTo>
                <a:lnTo>
                  <a:pt x="0" y="1117"/>
                </a:lnTo>
                <a:cubicBezTo>
                  <a:pt x="0" y="500"/>
                  <a:pt x="500" y="0"/>
                  <a:pt x="1117" y="0"/>
                </a:cubicBezTo>
                <a:close/>
              </a:path>
            </a:pathLst>
          </a:custGeom>
          <a:solidFill>
            <a:schemeClr val="accent1">
              <a:alpha val="9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3" name="标题 2"/>
          <p:cNvSpPr>
            <a:spLocks noGrp="1"/>
          </p:cNvSpPr>
          <p:nvPr>
            <p:ph type="title"/>
            <p:custDataLst>
              <p:tags r:id="rId3"/>
            </p:custDataLst>
          </p:nvPr>
        </p:nvSpPr>
        <p:spPr>
          <a:xfrm>
            <a:off x="5866130" y="1450975"/>
            <a:ext cx="4982845" cy="705485"/>
          </a:xfrm>
        </p:spPr>
        <p:txBody>
          <a:bodyPr/>
          <a:lstStyle/>
          <a:p>
            <a:pPr algn="l"/>
            <a:r>
              <a:rPr lang="zh-CN" altLang="en-US" dirty="0"/>
              <a:t>任务描述</a:t>
            </a:r>
            <a:endParaRPr lang="zh-CN" altLang="en-US" dirty="0"/>
          </a:p>
        </p:txBody>
      </p:sp>
      <p:sp>
        <p:nvSpPr>
          <p:cNvPr id="5" name="圆角矩形 4"/>
          <p:cNvSpPr/>
          <p:nvPr>
            <p:custDataLst>
              <p:tags r:id="rId4"/>
            </p:custDataLst>
          </p:nvPr>
        </p:nvSpPr>
        <p:spPr>
          <a:xfrm>
            <a:off x="5952490" y="2211705"/>
            <a:ext cx="1148080"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custDataLst>
              <p:tags r:id="rId5"/>
            </p:custDataLst>
          </p:nvPr>
        </p:nvSpPr>
        <p:spPr>
          <a:xfrm>
            <a:off x="7143750"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6"/>
            </p:custDataLst>
          </p:nvPr>
        </p:nvSpPr>
        <p:spPr>
          <a:xfrm>
            <a:off x="7366635" y="2211705"/>
            <a:ext cx="179705" cy="46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7"/>
            </p:custDataLst>
          </p:nvPr>
        </p:nvSpPr>
        <p:spPr>
          <a:xfrm>
            <a:off x="5036185" y="2600960"/>
            <a:ext cx="6263640" cy="22783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文"/>
          <p:cNvSpPr txBox="1"/>
          <p:nvPr>
            <p:custDataLst>
              <p:tags r:id="rId8"/>
            </p:custDataLst>
          </p:nvPr>
        </p:nvSpPr>
        <p:spPr>
          <a:xfrm>
            <a:off x="5275580" y="2903855"/>
            <a:ext cx="5784850" cy="1671955"/>
          </a:xfrm>
          <a:prstGeom prst="rect">
            <a:avLst/>
          </a:prstGeom>
          <a:noFill/>
        </p:spPr>
        <p:txBody>
          <a:bodyPr wrap="square" lIns="0" tIns="0" rIns="0" bIns="0" rtlCol="0" anchor="ctr" anchorCtr="0">
            <a:no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rPr>
              <a:t>在数字系统中，有能够进行逻辑运算和算术运算的组合逻辑电路，还有具有记忆功能的时序逻辑电路。本任务主要介绍了组成逻辑电路的基本单元：逻辑门电路和触发器。</a:t>
            </a:r>
            <a:endPar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rPr>
              <a:t>重点分析了两种逻辑电路的功能及基本的应用方法。在进行逻辑电路分析与设计时，着重它们的逻辑功能，对其内部电路结构不作介绍。</a:t>
            </a:r>
            <a:endParaRPr lang="zh-CN" altLang="en-US" spc="30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lt"/>
            </a:endParaRPr>
          </a:p>
        </p:txBody>
      </p:sp>
      <p:sp>
        <p:nvSpPr>
          <p:cNvPr id="20" name="同侧圆角矩形 19"/>
          <p:cNvSpPr/>
          <p:nvPr>
            <p:custDataLst>
              <p:tags r:id="rId9"/>
            </p:custDataLst>
          </p:nvPr>
        </p:nvSpPr>
        <p:spPr>
          <a:xfrm rot="16200000">
            <a:off x="11735435" y="5149215"/>
            <a:ext cx="726440" cy="18669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Group 10"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GrpSpPr/>
          <p:nvPr/>
        </p:nvGrpSpPr>
        <p:grpSpPr>
          <a:xfrm>
            <a:off x="5460116" y="2884257"/>
            <a:ext cx="1309476" cy="2522751"/>
            <a:chOff x="5084746" y="1980098"/>
            <a:chExt cx="2022667" cy="3896738"/>
          </a:xfrm>
        </p:grpSpPr>
        <p:sp>
          <p:nvSpPr>
            <p:cNvPr id="6" name="Freeform 15"/>
            <p:cNvSpPr/>
            <p:nvPr/>
          </p:nvSpPr>
          <p:spPr bwMode="auto">
            <a:xfrm>
              <a:off x="5445521" y="4484852"/>
              <a:ext cx="1303004" cy="563544"/>
            </a:xfrm>
            <a:custGeom>
              <a:avLst/>
              <a:gdLst>
                <a:gd name="T0" fmla="*/ 63 w 537"/>
                <a:gd name="T1" fmla="*/ 120 h 233"/>
                <a:gd name="T2" fmla="*/ 448 w 537"/>
                <a:gd name="T3" fmla="*/ 17 h 233"/>
                <a:gd name="T4" fmla="*/ 473 w 537"/>
                <a:gd name="T5" fmla="*/ 113 h 233"/>
                <a:gd name="T6" fmla="*/ 89 w 537"/>
                <a:gd name="T7" fmla="*/ 216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448" y="17"/>
                    <a:pt x="448" y="17"/>
                    <a:pt x="448" y="17"/>
                  </a:cubicBezTo>
                  <a:cubicBezTo>
                    <a:pt x="511" y="0"/>
                    <a:pt x="537" y="96"/>
                    <a:pt x="473" y="113"/>
                  </a:cubicBezTo>
                  <a:cubicBezTo>
                    <a:pt x="89" y="216"/>
                    <a:pt x="89" y="216"/>
                    <a:pt x="89" y="216"/>
                  </a:cubicBezTo>
                  <a:cubicBezTo>
                    <a:pt x="25" y="233"/>
                    <a:pt x="0" y="137"/>
                    <a:pt x="63" y="120"/>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Freeform 16"/>
            <p:cNvSpPr/>
            <p:nvPr/>
          </p:nvSpPr>
          <p:spPr bwMode="auto">
            <a:xfrm>
              <a:off x="5445521" y="4792704"/>
              <a:ext cx="1303004" cy="563544"/>
            </a:xfrm>
            <a:custGeom>
              <a:avLst/>
              <a:gdLst>
                <a:gd name="T0" fmla="*/ 63 w 537"/>
                <a:gd name="T1" fmla="*/ 120 h 233"/>
                <a:gd name="T2" fmla="*/ 89 w 537"/>
                <a:gd name="T3" fmla="*/ 216 h 233"/>
                <a:gd name="T4" fmla="*/ 473 w 537"/>
                <a:gd name="T5" fmla="*/ 113 h 233"/>
                <a:gd name="T6" fmla="*/ 448 w 537"/>
                <a:gd name="T7" fmla="*/ 17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0" y="137"/>
                    <a:pt x="25" y="233"/>
                    <a:pt x="89" y="216"/>
                  </a:cubicBezTo>
                  <a:cubicBezTo>
                    <a:pt x="473" y="113"/>
                    <a:pt x="473" y="113"/>
                    <a:pt x="473" y="113"/>
                  </a:cubicBezTo>
                  <a:cubicBezTo>
                    <a:pt x="537" y="96"/>
                    <a:pt x="511" y="0"/>
                    <a:pt x="448" y="17"/>
                  </a:cubicBezTo>
                  <a:cubicBezTo>
                    <a:pt x="63" y="120"/>
                    <a:pt x="63" y="120"/>
                    <a:pt x="63" y="120"/>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8" name="Freeform 17"/>
            <p:cNvSpPr/>
            <p:nvPr/>
          </p:nvSpPr>
          <p:spPr bwMode="auto">
            <a:xfrm>
              <a:off x="5445521" y="4182113"/>
              <a:ext cx="1303004" cy="564567"/>
            </a:xfrm>
            <a:custGeom>
              <a:avLst/>
              <a:gdLst>
                <a:gd name="T0" fmla="*/ 63 w 537"/>
                <a:gd name="T1" fmla="*/ 120 h 233"/>
                <a:gd name="T2" fmla="*/ 89 w 537"/>
                <a:gd name="T3" fmla="*/ 216 h 233"/>
                <a:gd name="T4" fmla="*/ 473 w 537"/>
                <a:gd name="T5" fmla="*/ 113 h 233"/>
                <a:gd name="T6" fmla="*/ 448 w 537"/>
                <a:gd name="T7" fmla="*/ 17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0" y="137"/>
                    <a:pt x="25" y="233"/>
                    <a:pt x="89" y="216"/>
                  </a:cubicBezTo>
                  <a:cubicBezTo>
                    <a:pt x="473" y="113"/>
                    <a:pt x="473" y="113"/>
                    <a:pt x="473" y="113"/>
                  </a:cubicBezTo>
                  <a:cubicBezTo>
                    <a:pt x="537" y="96"/>
                    <a:pt x="511" y="0"/>
                    <a:pt x="448" y="17"/>
                  </a:cubicBezTo>
                  <a:cubicBezTo>
                    <a:pt x="63" y="120"/>
                    <a:pt x="63" y="120"/>
                    <a:pt x="63" y="120"/>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9" name="Freeform 18"/>
            <p:cNvSpPr/>
            <p:nvPr/>
          </p:nvSpPr>
          <p:spPr bwMode="auto">
            <a:xfrm>
              <a:off x="5455749" y="3824145"/>
              <a:ext cx="909239" cy="496042"/>
            </a:xfrm>
            <a:custGeom>
              <a:avLst/>
              <a:gdLst>
                <a:gd name="T0" fmla="*/ 166 w 375"/>
                <a:gd name="T1" fmla="*/ 36 h 205"/>
                <a:gd name="T2" fmla="*/ 375 w 375"/>
                <a:gd name="T3" fmla="*/ 160 h 205"/>
                <a:gd name="T4" fmla="*/ 202 w 375"/>
                <a:gd name="T5" fmla="*/ 205 h 205"/>
                <a:gd name="T6" fmla="*/ 0 w 375"/>
                <a:gd name="T7" fmla="*/ 81 h 205"/>
                <a:gd name="T8" fmla="*/ 166 w 375"/>
                <a:gd name="T9" fmla="*/ 36 h 205"/>
              </a:gdLst>
              <a:ahLst/>
              <a:cxnLst>
                <a:cxn ang="0">
                  <a:pos x="T0" y="T1"/>
                </a:cxn>
                <a:cxn ang="0">
                  <a:pos x="T2" y="T3"/>
                </a:cxn>
                <a:cxn ang="0">
                  <a:pos x="T4" y="T5"/>
                </a:cxn>
                <a:cxn ang="0">
                  <a:pos x="T6" y="T7"/>
                </a:cxn>
                <a:cxn ang="0">
                  <a:pos x="T8" y="T9"/>
                </a:cxn>
              </a:cxnLst>
              <a:rect l="0" t="0" r="r" b="b"/>
              <a:pathLst>
                <a:path w="375" h="205">
                  <a:moveTo>
                    <a:pt x="166" y="36"/>
                  </a:moveTo>
                  <a:cubicBezTo>
                    <a:pt x="287" y="0"/>
                    <a:pt x="334" y="75"/>
                    <a:pt x="375" y="160"/>
                  </a:cubicBezTo>
                  <a:cubicBezTo>
                    <a:pt x="318" y="175"/>
                    <a:pt x="260" y="190"/>
                    <a:pt x="202" y="205"/>
                  </a:cubicBezTo>
                  <a:cubicBezTo>
                    <a:pt x="156" y="56"/>
                    <a:pt x="61" y="73"/>
                    <a:pt x="0" y="81"/>
                  </a:cubicBezTo>
                  <a:cubicBezTo>
                    <a:pt x="56" y="66"/>
                    <a:pt x="111" y="51"/>
                    <a:pt x="166" y="36"/>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0" name="Group 22"/>
            <p:cNvGrpSpPr/>
            <p:nvPr/>
          </p:nvGrpSpPr>
          <p:grpSpPr>
            <a:xfrm>
              <a:off x="5708371" y="5136354"/>
              <a:ext cx="831509" cy="740482"/>
              <a:chOff x="5708371" y="5136354"/>
              <a:chExt cx="831509" cy="740482"/>
            </a:xfrm>
          </p:grpSpPr>
          <p:sp>
            <p:nvSpPr>
              <p:cNvPr id="18" name="Freeform 19"/>
              <p:cNvSpPr/>
              <p:nvPr/>
            </p:nvSpPr>
            <p:spPr bwMode="auto">
              <a:xfrm>
                <a:off x="5708371" y="5136354"/>
                <a:ext cx="831509" cy="563544"/>
              </a:xfrm>
              <a:custGeom>
                <a:avLst/>
                <a:gdLst>
                  <a:gd name="T0" fmla="*/ 813 w 813"/>
                  <a:gd name="T1" fmla="*/ 0 h 551"/>
                  <a:gd name="T2" fmla="*/ 524 w 813"/>
                  <a:gd name="T3" fmla="*/ 551 h 551"/>
                  <a:gd name="T4" fmla="*/ 256 w 813"/>
                  <a:gd name="T5" fmla="*/ 551 h 551"/>
                  <a:gd name="T6" fmla="*/ 0 w 813"/>
                  <a:gd name="T7" fmla="*/ 215 h 551"/>
                  <a:gd name="T8" fmla="*/ 0 w 813"/>
                  <a:gd name="T9" fmla="*/ 215 h 551"/>
                  <a:gd name="T10" fmla="*/ 813 w 813"/>
                  <a:gd name="T11" fmla="*/ 0 h 551"/>
                </a:gdLst>
                <a:ahLst/>
                <a:cxnLst>
                  <a:cxn ang="0">
                    <a:pos x="T0" y="T1"/>
                  </a:cxn>
                  <a:cxn ang="0">
                    <a:pos x="T2" y="T3"/>
                  </a:cxn>
                  <a:cxn ang="0">
                    <a:pos x="T4" y="T5"/>
                  </a:cxn>
                  <a:cxn ang="0">
                    <a:pos x="T6" y="T7"/>
                  </a:cxn>
                  <a:cxn ang="0">
                    <a:pos x="T8" y="T9"/>
                  </a:cxn>
                  <a:cxn ang="0">
                    <a:pos x="T10" y="T11"/>
                  </a:cxn>
                </a:cxnLst>
                <a:rect l="0" t="0" r="r" b="b"/>
                <a:pathLst>
                  <a:path w="813" h="551">
                    <a:moveTo>
                      <a:pt x="813" y="0"/>
                    </a:moveTo>
                    <a:lnTo>
                      <a:pt x="524" y="551"/>
                    </a:lnTo>
                    <a:lnTo>
                      <a:pt x="256" y="551"/>
                    </a:lnTo>
                    <a:lnTo>
                      <a:pt x="0" y="215"/>
                    </a:lnTo>
                    <a:lnTo>
                      <a:pt x="0" y="215"/>
                    </a:lnTo>
                    <a:lnTo>
                      <a:pt x="813" y="0"/>
                    </a:ln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9" name="Group 28"/>
              <p:cNvGrpSpPr/>
              <p:nvPr/>
            </p:nvGrpSpPr>
            <p:grpSpPr>
              <a:xfrm>
                <a:off x="5708371" y="5136354"/>
                <a:ext cx="831509" cy="740482"/>
                <a:chOff x="5708371" y="5136354"/>
                <a:chExt cx="831509" cy="740482"/>
              </a:xfrm>
            </p:grpSpPr>
            <p:sp>
              <p:nvSpPr>
                <p:cNvPr id="20" name="Freeform 20"/>
                <p:cNvSpPr/>
                <p:nvPr/>
              </p:nvSpPr>
              <p:spPr bwMode="auto">
                <a:xfrm>
                  <a:off x="5708371" y="5136354"/>
                  <a:ext cx="831509" cy="563544"/>
                </a:xfrm>
                <a:custGeom>
                  <a:avLst/>
                  <a:gdLst>
                    <a:gd name="T0" fmla="*/ 813 w 813"/>
                    <a:gd name="T1" fmla="*/ 0 h 551"/>
                    <a:gd name="T2" fmla="*/ 524 w 813"/>
                    <a:gd name="T3" fmla="*/ 551 h 551"/>
                    <a:gd name="T4" fmla="*/ 256 w 813"/>
                    <a:gd name="T5" fmla="*/ 551 h 551"/>
                    <a:gd name="T6" fmla="*/ 0 w 813"/>
                    <a:gd name="T7" fmla="*/ 215 h 551"/>
                    <a:gd name="T8" fmla="*/ 0 w 813"/>
                    <a:gd name="T9" fmla="*/ 215 h 551"/>
                    <a:gd name="T10" fmla="*/ 813 w 813"/>
                    <a:gd name="T11" fmla="*/ 0 h 551"/>
                  </a:gdLst>
                  <a:ahLst/>
                  <a:cxnLst>
                    <a:cxn ang="0">
                      <a:pos x="T0" y="T1"/>
                    </a:cxn>
                    <a:cxn ang="0">
                      <a:pos x="T2" y="T3"/>
                    </a:cxn>
                    <a:cxn ang="0">
                      <a:pos x="T4" y="T5"/>
                    </a:cxn>
                    <a:cxn ang="0">
                      <a:pos x="T6" y="T7"/>
                    </a:cxn>
                    <a:cxn ang="0">
                      <a:pos x="T8" y="T9"/>
                    </a:cxn>
                    <a:cxn ang="0">
                      <a:pos x="T10" y="T11"/>
                    </a:cxn>
                  </a:cxnLst>
                  <a:rect l="0" t="0" r="r" b="b"/>
                  <a:pathLst>
                    <a:path w="813" h="551">
                      <a:moveTo>
                        <a:pt x="813" y="0"/>
                      </a:moveTo>
                      <a:lnTo>
                        <a:pt x="524" y="551"/>
                      </a:lnTo>
                      <a:lnTo>
                        <a:pt x="256" y="551"/>
                      </a:lnTo>
                      <a:lnTo>
                        <a:pt x="0" y="215"/>
                      </a:lnTo>
                      <a:lnTo>
                        <a:pt x="0" y="215"/>
                      </a:lnTo>
                      <a:lnTo>
                        <a:pt x="813" y="0"/>
                      </a:lnTo>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21" name="Freeform 21"/>
                <p:cNvSpPr/>
                <p:nvPr/>
              </p:nvSpPr>
              <p:spPr bwMode="auto">
                <a:xfrm>
                  <a:off x="5967131" y="5733649"/>
                  <a:ext cx="279215" cy="143187"/>
                </a:xfrm>
                <a:custGeom>
                  <a:avLst/>
                  <a:gdLst>
                    <a:gd name="T0" fmla="*/ 115 w 115"/>
                    <a:gd name="T1" fmla="*/ 0 h 59"/>
                    <a:gd name="T2" fmla="*/ 115 w 115"/>
                    <a:gd name="T3" fmla="*/ 2 h 59"/>
                    <a:gd name="T4" fmla="*/ 57 w 115"/>
                    <a:gd name="T5" fmla="*/ 59 h 59"/>
                    <a:gd name="T6" fmla="*/ 0 w 115"/>
                    <a:gd name="T7" fmla="*/ 2 h 59"/>
                    <a:gd name="T8" fmla="*/ 0 w 115"/>
                    <a:gd name="T9" fmla="*/ 0 h 59"/>
                    <a:gd name="T10" fmla="*/ 1 w 115"/>
                    <a:gd name="T11" fmla="*/ 2 h 59"/>
                    <a:gd name="T12" fmla="*/ 114 w 115"/>
                    <a:gd name="T13" fmla="*/ 2 h 59"/>
                    <a:gd name="T14" fmla="*/ 115 w 115"/>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9">
                      <a:moveTo>
                        <a:pt x="115" y="0"/>
                      </a:moveTo>
                      <a:cubicBezTo>
                        <a:pt x="115" y="0"/>
                        <a:pt x="115" y="1"/>
                        <a:pt x="115" y="2"/>
                      </a:cubicBezTo>
                      <a:cubicBezTo>
                        <a:pt x="115" y="33"/>
                        <a:pt x="89" y="59"/>
                        <a:pt x="57" y="59"/>
                      </a:cubicBezTo>
                      <a:cubicBezTo>
                        <a:pt x="26" y="59"/>
                        <a:pt x="0" y="33"/>
                        <a:pt x="0" y="2"/>
                      </a:cubicBezTo>
                      <a:cubicBezTo>
                        <a:pt x="0" y="1"/>
                        <a:pt x="0" y="1"/>
                        <a:pt x="0" y="0"/>
                      </a:cubicBezTo>
                      <a:cubicBezTo>
                        <a:pt x="1" y="2"/>
                        <a:pt x="1" y="2"/>
                        <a:pt x="1" y="2"/>
                      </a:cubicBezTo>
                      <a:cubicBezTo>
                        <a:pt x="114" y="2"/>
                        <a:pt x="114" y="2"/>
                        <a:pt x="114" y="2"/>
                      </a:cubicBezTo>
                      <a:cubicBezTo>
                        <a:pt x="115" y="0"/>
                        <a:pt x="115" y="0"/>
                        <a:pt x="115" y="0"/>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sp>
          <p:nvSpPr>
            <p:cNvPr id="14" name="Freeform 22"/>
            <p:cNvSpPr/>
            <p:nvPr/>
          </p:nvSpPr>
          <p:spPr bwMode="auto">
            <a:xfrm>
              <a:off x="5241990" y="1980098"/>
              <a:ext cx="1048335" cy="411152"/>
            </a:xfrm>
            <a:custGeom>
              <a:avLst/>
              <a:gdLst>
                <a:gd name="T0" fmla="*/ 85 w 432"/>
                <a:gd name="T1" fmla="*/ 0 h 170"/>
                <a:gd name="T2" fmla="*/ 106 w 432"/>
                <a:gd name="T3" fmla="*/ 3 h 170"/>
                <a:gd name="T4" fmla="*/ 106 w 432"/>
                <a:gd name="T5" fmla="*/ 3 h 170"/>
                <a:gd name="T6" fmla="*/ 432 w 432"/>
                <a:gd name="T7" fmla="*/ 86 h 170"/>
                <a:gd name="T8" fmla="*/ 112 w 432"/>
                <a:gd name="T9" fmla="*/ 166 h 170"/>
                <a:gd name="T10" fmla="*/ 112 w 432"/>
                <a:gd name="T11" fmla="*/ 166 h 170"/>
                <a:gd name="T12" fmla="*/ 85 w 432"/>
                <a:gd name="T13" fmla="*/ 170 h 170"/>
                <a:gd name="T14" fmla="*/ 0 w 432"/>
                <a:gd name="T15" fmla="*/ 85 h 170"/>
                <a:gd name="T16" fmla="*/ 85 w 432"/>
                <a:gd name="T1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2" h="170">
                  <a:moveTo>
                    <a:pt x="85" y="0"/>
                  </a:moveTo>
                  <a:cubicBezTo>
                    <a:pt x="92" y="0"/>
                    <a:pt x="99" y="1"/>
                    <a:pt x="106" y="3"/>
                  </a:cubicBezTo>
                  <a:cubicBezTo>
                    <a:pt x="106" y="3"/>
                    <a:pt x="106" y="3"/>
                    <a:pt x="106" y="3"/>
                  </a:cubicBezTo>
                  <a:cubicBezTo>
                    <a:pt x="432" y="86"/>
                    <a:pt x="432" y="86"/>
                    <a:pt x="432" y="86"/>
                  </a:cubicBezTo>
                  <a:cubicBezTo>
                    <a:pt x="112" y="166"/>
                    <a:pt x="112" y="166"/>
                    <a:pt x="112" y="166"/>
                  </a:cubicBezTo>
                  <a:cubicBezTo>
                    <a:pt x="112" y="166"/>
                    <a:pt x="112" y="166"/>
                    <a:pt x="112" y="166"/>
                  </a:cubicBezTo>
                  <a:cubicBezTo>
                    <a:pt x="103" y="169"/>
                    <a:pt x="94" y="170"/>
                    <a:pt x="85" y="170"/>
                  </a:cubicBezTo>
                  <a:cubicBezTo>
                    <a:pt x="38" y="170"/>
                    <a:pt x="0" y="132"/>
                    <a:pt x="0" y="85"/>
                  </a:cubicBezTo>
                  <a:cubicBezTo>
                    <a:pt x="0" y="38"/>
                    <a:pt x="38" y="0"/>
                    <a:pt x="85" y="0"/>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5" name="Freeform 24"/>
            <p:cNvSpPr/>
            <p:nvPr/>
          </p:nvSpPr>
          <p:spPr bwMode="auto">
            <a:xfrm>
              <a:off x="5084746" y="2107509"/>
              <a:ext cx="2022667" cy="846697"/>
            </a:xfrm>
            <a:custGeom>
              <a:avLst/>
              <a:gdLst>
                <a:gd name="connsiteX0" fmla="*/ 982060 w 2022667"/>
                <a:gd name="connsiteY0" fmla="*/ 271936 h 846697"/>
                <a:gd name="connsiteX1" fmla="*/ 123436 w 2022667"/>
                <a:gd name="connsiteY1" fmla="*/ 504080 h 846697"/>
                <a:gd name="connsiteX2" fmla="*/ 140415 w 2022667"/>
                <a:gd name="connsiteY2" fmla="*/ 564534 h 846697"/>
                <a:gd name="connsiteX3" fmla="*/ 999038 w 2022667"/>
                <a:gd name="connsiteY3" fmla="*/ 332390 h 846697"/>
                <a:gd name="connsiteX4" fmla="*/ 982060 w 2022667"/>
                <a:gd name="connsiteY4" fmla="*/ 271936 h 846697"/>
                <a:gd name="connsiteX5" fmla="*/ 1810824 w 2022667"/>
                <a:gd name="connsiteY5" fmla="*/ 386 h 846697"/>
                <a:gd name="connsiteX6" fmla="*/ 1869874 w 2022667"/>
                <a:gd name="connsiteY6" fmla="*/ 407616 h 846697"/>
                <a:gd name="connsiteX7" fmla="*/ 261781 w 2022667"/>
                <a:gd name="connsiteY7" fmla="*/ 838458 h 846697"/>
                <a:gd name="connsiteX8" fmla="*/ 152634 w 2022667"/>
                <a:gd name="connsiteY8" fmla="*/ 439082 h 846697"/>
                <a:gd name="connsiteX9" fmla="*/ 1763153 w 2022667"/>
                <a:gd name="connsiteY9" fmla="*/ 8239 h 846697"/>
                <a:gd name="connsiteX10" fmla="*/ 1810824 w 2022667"/>
                <a:gd name="connsiteY10" fmla="*/ 386 h 84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6697">
                  <a:moveTo>
                    <a:pt x="982060" y="271936"/>
                  </a:moveTo>
                  <a:cubicBezTo>
                    <a:pt x="123436" y="504080"/>
                    <a:pt x="123436" y="504080"/>
                    <a:pt x="123436" y="504080"/>
                  </a:cubicBezTo>
                  <a:cubicBezTo>
                    <a:pt x="84628" y="513753"/>
                    <a:pt x="101607" y="574207"/>
                    <a:pt x="140415" y="564534"/>
                  </a:cubicBezTo>
                  <a:cubicBezTo>
                    <a:pt x="999038" y="332390"/>
                    <a:pt x="999038" y="332390"/>
                    <a:pt x="999038" y="332390"/>
                  </a:cubicBezTo>
                  <a:cubicBezTo>
                    <a:pt x="1037846" y="320299"/>
                    <a:pt x="1020868" y="262263"/>
                    <a:pt x="982060" y="271936"/>
                  </a:cubicBezTo>
                  <a:close/>
                  <a:moveTo>
                    <a:pt x="1810824" y="386"/>
                  </a:moveTo>
                  <a:cubicBezTo>
                    <a:pt x="2039421" y="-13318"/>
                    <a:pt x="2117728" y="341809"/>
                    <a:pt x="1869874" y="407616"/>
                  </a:cubicBezTo>
                  <a:cubicBezTo>
                    <a:pt x="1869874" y="407616"/>
                    <a:pt x="1869874" y="407616"/>
                    <a:pt x="261781" y="838458"/>
                  </a:cubicBezTo>
                  <a:cubicBezTo>
                    <a:pt x="-5022" y="908651"/>
                    <a:pt x="-111743" y="509275"/>
                    <a:pt x="152634" y="439082"/>
                  </a:cubicBezTo>
                  <a:cubicBezTo>
                    <a:pt x="152634" y="439082"/>
                    <a:pt x="152634" y="439082"/>
                    <a:pt x="1763153" y="8239"/>
                  </a:cubicBezTo>
                  <a:cubicBezTo>
                    <a:pt x="1779676" y="3852"/>
                    <a:pt x="1795584" y="1299"/>
                    <a:pt x="1810824" y="386"/>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6" name="Freeform 25"/>
            <p:cNvSpPr/>
            <p:nvPr/>
          </p:nvSpPr>
          <p:spPr bwMode="auto">
            <a:xfrm>
              <a:off x="5084746" y="2630163"/>
              <a:ext cx="2022667" cy="848703"/>
            </a:xfrm>
            <a:custGeom>
              <a:avLst/>
              <a:gdLst>
                <a:gd name="connsiteX0" fmla="*/ 982060 w 2022667"/>
                <a:gd name="connsiteY0" fmla="*/ 266822 h 848703"/>
                <a:gd name="connsiteX1" fmla="*/ 123436 w 2022667"/>
                <a:gd name="connsiteY1" fmla="*/ 499446 h 848703"/>
                <a:gd name="connsiteX2" fmla="*/ 140415 w 2022667"/>
                <a:gd name="connsiteY2" fmla="*/ 560025 h 848703"/>
                <a:gd name="connsiteX3" fmla="*/ 999038 w 2022667"/>
                <a:gd name="connsiteY3" fmla="*/ 327401 h 848703"/>
                <a:gd name="connsiteX4" fmla="*/ 982060 w 2022667"/>
                <a:gd name="connsiteY4" fmla="*/ 266822 h 848703"/>
                <a:gd name="connsiteX5" fmla="*/ 1810824 w 2022667"/>
                <a:gd name="connsiteY5" fmla="*/ 369 h 848703"/>
                <a:gd name="connsiteX6" fmla="*/ 1869874 w 2022667"/>
                <a:gd name="connsiteY6" fmla="*/ 409834 h 848703"/>
                <a:gd name="connsiteX7" fmla="*/ 261781 w 2022667"/>
                <a:gd name="connsiteY7" fmla="*/ 840511 h 848703"/>
                <a:gd name="connsiteX8" fmla="*/ 152634 w 2022667"/>
                <a:gd name="connsiteY8" fmla="*/ 438869 h 848703"/>
                <a:gd name="connsiteX9" fmla="*/ 1763153 w 2022667"/>
                <a:gd name="connsiteY9" fmla="*/ 8192 h 848703"/>
                <a:gd name="connsiteX10" fmla="*/ 1810824 w 2022667"/>
                <a:gd name="connsiteY10" fmla="*/ 369 h 84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8703">
                  <a:moveTo>
                    <a:pt x="982060" y="266822"/>
                  </a:moveTo>
                  <a:cubicBezTo>
                    <a:pt x="123436" y="499446"/>
                    <a:pt x="123436" y="499446"/>
                    <a:pt x="123436" y="499446"/>
                  </a:cubicBezTo>
                  <a:cubicBezTo>
                    <a:pt x="84628" y="511562"/>
                    <a:pt x="101607" y="572141"/>
                    <a:pt x="140415" y="560025"/>
                  </a:cubicBezTo>
                  <a:cubicBezTo>
                    <a:pt x="999038" y="327401"/>
                    <a:pt x="999038" y="327401"/>
                    <a:pt x="999038" y="327401"/>
                  </a:cubicBezTo>
                  <a:cubicBezTo>
                    <a:pt x="1037846" y="317708"/>
                    <a:pt x="1020868" y="257129"/>
                    <a:pt x="982060" y="266822"/>
                  </a:cubicBezTo>
                  <a:close/>
                  <a:moveTo>
                    <a:pt x="1810824" y="369"/>
                  </a:moveTo>
                  <a:cubicBezTo>
                    <a:pt x="2039421" y="-13064"/>
                    <a:pt x="2117728" y="344054"/>
                    <a:pt x="1869874" y="409834"/>
                  </a:cubicBezTo>
                  <a:cubicBezTo>
                    <a:pt x="261781" y="840511"/>
                    <a:pt x="261781" y="840511"/>
                    <a:pt x="261781" y="840511"/>
                  </a:cubicBezTo>
                  <a:cubicBezTo>
                    <a:pt x="-5022" y="910677"/>
                    <a:pt x="-111743" y="509035"/>
                    <a:pt x="152634" y="438869"/>
                  </a:cubicBezTo>
                  <a:cubicBezTo>
                    <a:pt x="1763153" y="8192"/>
                    <a:pt x="1763153" y="8192"/>
                    <a:pt x="1763153" y="8192"/>
                  </a:cubicBezTo>
                  <a:cubicBezTo>
                    <a:pt x="1779676" y="3807"/>
                    <a:pt x="1795584" y="1264"/>
                    <a:pt x="1810824" y="369"/>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7" name="Freeform 26"/>
            <p:cNvSpPr/>
            <p:nvPr/>
          </p:nvSpPr>
          <p:spPr bwMode="auto">
            <a:xfrm>
              <a:off x="5084746" y="3159912"/>
              <a:ext cx="2022667" cy="846868"/>
            </a:xfrm>
            <a:custGeom>
              <a:avLst/>
              <a:gdLst>
                <a:gd name="connsiteX0" fmla="*/ 982060 w 2022667"/>
                <a:gd name="connsiteY0" fmla="*/ 272356 h 846868"/>
                <a:gd name="connsiteX1" fmla="*/ 123436 w 2022667"/>
                <a:gd name="connsiteY1" fmla="*/ 504980 h 846868"/>
                <a:gd name="connsiteX2" fmla="*/ 140415 w 2022667"/>
                <a:gd name="connsiteY2" fmla="*/ 565559 h 846868"/>
                <a:gd name="connsiteX3" fmla="*/ 999038 w 2022667"/>
                <a:gd name="connsiteY3" fmla="*/ 332935 h 846868"/>
                <a:gd name="connsiteX4" fmla="*/ 982060 w 2022667"/>
                <a:gd name="connsiteY4" fmla="*/ 272356 h 846868"/>
                <a:gd name="connsiteX5" fmla="*/ 1810824 w 2022667"/>
                <a:gd name="connsiteY5" fmla="*/ 385 h 846868"/>
                <a:gd name="connsiteX6" fmla="*/ 1869874 w 2022667"/>
                <a:gd name="connsiteY6" fmla="*/ 409877 h 846868"/>
                <a:gd name="connsiteX7" fmla="*/ 261781 w 2022667"/>
                <a:gd name="connsiteY7" fmla="*/ 838134 h 846868"/>
                <a:gd name="connsiteX8" fmla="*/ 152634 w 2022667"/>
                <a:gd name="connsiteY8" fmla="*/ 438912 h 846868"/>
                <a:gd name="connsiteX9" fmla="*/ 1763153 w 2022667"/>
                <a:gd name="connsiteY9" fmla="*/ 8235 h 846868"/>
                <a:gd name="connsiteX10" fmla="*/ 1810824 w 2022667"/>
                <a:gd name="connsiteY10" fmla="*/ 385 h 84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6868">
                  <a:moveTo>
                    <a:pt x="982060" y="272356"/>
                  </a:moveTo>
                  <a:lnTo>
                    <a:pt x="123436" y="504980"/>
                  </a:lnTo>
                  <a:cubicBezTo>
                    <a:pt x="84628" y="514673"/>
                    <a:pt x="101607" y="575252"/>
                    <a:pt x="140415" y="565559"/>
                  </a:cubicBezTo>
                  <a:cubicBezTo>
                    <a:pt x="999038" y="332935"/>
                    <a:pt x="999038" y="332935"/>
                    <a:pt x="999038" y="332935"/>
                  </a:cubicBezTo>
                  <a:cubicBezTo>
                    <a:pt x="1037846" y="320819"/>
                    <a:pt x="1020868" y="260240"/>
                    <a:pt x="982060" y="272356"/>
                  </a:cubicBezTo>
                  <a:close/>
                  <a:moveTo>
                    <a:pt x="1810824" y="385"/>
                  </a:moveTo>
                  <a:cubicBezTo>
                    <a:pt x="2039421" y="-13304"/>
                    <a:pt x="2117728" y="341828"/>
                    <a:pt x="1869874" y="409877"/>
                  </a:cubicBezTo>
                  <a:cubicBezTo>
                    <a:pt x="1869874" y="409877"/>
                    <a:pt x="1869874" y="409877"/>
                    <a:pt x="261781" y="838134"/>
                  </a:cubicBezTo>
                  <a:cubicBezTo>
                    <a:pt x="-5022" y="910720"/>
                    <a:pt x="-111743" y="509078"/>
                    <a:pt x="152634" y="438912"/>
                  </a:cubicBezTo>
                  <a:cubicBezTo>
                    <a:pt x="152634" y="438912"/>
                    <a:pt x="152634" y="438912"/>
                    <a:pt x="1763153" y="8235"/>
                  </a:cubicBezTo>
                  <a:cubicBezTo>
                    <a:pt x="1779676" y="3850"/>
                    <a:pt x="1795584" y="1298"/>
                    <a:pt x="1810824" y="385"/>
                  </a:cubicBezTo>
                  <a:close/>
                </a:path>
              </a:pathLst>
            </a:cu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grpSp>
        <p:nvGrpSpPr>
          <p:cNvPr id="22" name="组合 21"/>
          <p:cNvGrpSpPr/>
          <p:nvPr/>
        </p:nvGrpSpPr>
        <p:grpSpPr>
          <a:xfrm>
            <a:off x="7185660" y="2208876"/>
            <a:ext cx="2972226" cy="883854"/>
            <a:chOff x="7192650" y="1794095"/>
            <a:chExt cx="2972226" cy="883854"/>
          </a:xfrm>
        </p:grpSpPr>
        <p:sp>
          <p:nvSpPr>
            <p:cNvPr id="23" name="Oval 38"/>
            <p:cNvSpPr>
              <a:spLocks noChangeAspect="1"/>
            </p:cNvSpPr>
            <p:nvPr/>
          </p:nvSpPr>
          <p:spPr>
            <a:xfrm>
              <a:off x="7192650" y="1872615"/>
              <a:ext cx="804661" cy="805334"/>
            </a:xfrm>
            <a:prstGeom prst="ellipse">
              <a:avLst/>
            </a:prstGeom>
            <a:solidFill>
              <a:srgbClr val="0C2834"/>
            </a:solidFill>
            <a:ln w="38100">
              <a:noFill/>
            </a:ln>
            <a:effectLst>
              <a:outerShdw blurRad="63500" algn="ctr" rotWithShape="0">
                <a:prstClr val="black">
                  <a:alpha val="40000"/>
                </a:prstClr>
              </a:outerShdw>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gradFill>
                  <a:gsLst>
                    <a:gs pos="0">
                      <a:srgbClr val="652362"/>
                    </a:gs>
                    <a:gs pos="67000">
                      <a:srgbClr val="BB1A2A"/>
                    </a:gs>
                    <a:gs pos="100000">
                      <a:srgbClr val="F1C11D"/>
                    </a:gs>
                  </a:gsLst>
                  <a:lin ang="3600000" scaled="0"/>
                </a:gradFill>
                <a:effectLst/>
                <a:uLnTx/>
                <a:uFillTx/>
                <a:latin typeface="Century Gothic" panose="020F0502020204030204"/>
                <a:ea typeface="思源黑体 CN Regular"/>
                <a:cs typeface="+mn-ea"/>
                <a:sym typeface="+mn-lt"/>
              </a:endParaRPr>
            </a:p>
          </p:txBody>
        </p:sp>
        <p:sp>
          <p:nvSpPr>
            <p:cNvPr id="24" name="Oval 39"/>
            <p:cNvSpPr>
              <a:spLocks noChangeAspect="1"/>
            </p:cNvSpPr>
            <p:nvPr/>
          </p:nvSpPr>
          <p:spPr>
            <a:xfrm>
              <a:off x="7285496" y="1940139"/>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4</a:t>
              </a:r>
              <a:endParaRPr kumimoji="0" lang="en-US" sz="32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27" name="TextBox 198"/>
            <p:cNvSpPr txBox="1"/>
            <p:nvPr/>
          </p:nvSpPr>
          <p:spPr>
            <a:xfrm>
              <a:off x="8016941" y="1794095"/>
              <a:ext cx="2147935" cy="645160"/>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
                  <a:prstClr val="black">
                    <a:lumMod val="85000"/>
                    <a:lumOff val="15000"/>
                  </a:prstClr>
                </a:buClr>
                <a:buSzPct val="105000"/>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会集成计数器的使用方法。</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grpSp>
        <p:nvGrpSpPr>
          <p:cNvPr id="28" name="组合 27"/>
          <p:cNvGrpSpPr/>
          <p:nvPr/>
        </p:nvGrpSpPr>
        <p:grpSpPr>
          <a:xfrm>
            <a:off x="7764705" y="3652290"/>
            <a:ext cx="3506470" cy="817049"/>
            <a:chOff x="7771695" y="3237509"/>
            <a:chExt cx="3506470" cy="817049"/>
          </a:xfrm>
        </p:grpSpPr>
        <p:sp>
          <p:nvSpPr>
            <p:cNvPr id="29" name="Oval 41"/>
            <p:cNvSpPr>
              <a:spLocks noChangeAspect="1"/>
            </p:cNvSpPr>
            <p:nvPr/>
          </p:nvSpPr>
          <p:spPr>
            <a:xfrm>
              <a:off x="7771695" y="3249224"/>
              <a:ext cx="804661" cy="805334"/>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30" name="Oval 42"/>
            <p:cNvSpPr>
              <a:spLocks noChangeAspect="1"/>
            </p:cNvSpPr>
            <p:nvPr/>
          </p:nvSpPr>
          <p:spPr>
            <a:xfrm>
              <a:off x="7864541" y="3316748"/>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5</a:t>
              </a:r>
              <a:endParaRPr kumimoji="0" lang="en-US" sz="32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33" name="TextBox 198"/>
            <p:cNvSpPr txBox="1"/>
            <p:nvPr/>
          </p:nvSpPr>
          <p:spPr>
            <a:xfrm>
              <a:off x="8588940" y="3237509"/>
              <a:ext cx="2689225" cy="645160"/>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
                  <a:prstClr val="black">
                    <a:lumMod val="85000"/>
                    <a:lumOff val="15000"/>
                  </a:prstClr>
                </a:buClr>
                <a:buSzPct val="105000"/>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会选用译码器、显示器，能分析电路功能。</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grpSp>
        <p:nvGrpSpPr>
          <p:cNvPr id="34" name="组合 33"/>
          <p:cNvGrpSpPr/>
          <p:nvPr/>
        </p:nvGrpSpPr>
        <p:grpSpPr>
          <a:xfrm>
            <a:off x="7179890" y="5031697"/>
            <a:ext cx="2977996" cy="805334"/>
            <a:chOff x="7186880" y="4616916"/>
            <a:chExt cx="2977996" cy="805334"/>
          </a:xfrm>
        </p:grpSpPr>
        <p:sp>
          <p:nvSpPr>
            <p:cNvPr id="35" name="Oval 44"/>
            <p:cNvSpPr>
              <a:spLocks noChangeAspect="1"/>
            </p:cNvSpPr>
            <p:nvPr/>
          </p:nvSpPr>
          <p:spPr>
            <a:xfrm>
              <a:off x="7186880" y="4616916"/>
              <a:ext cx="804661" cy="805334"/>
            </a:xfrm>
            <a:prstGeom prst="ellipse">
              <a:avLst/>
            </a:prstGeom>
            <a:solidFill>
              <a:srgbClr val="0C2834"/>
            </a:solidFill>
            <a:ln w="38100">
              <a:noFill/>
            </a:ln>
            <a:effectLst>
              <a:outerShdw blurRad="63500" algn="ctr" rotWithShape="0">
                <a:prstClr val="black">
                  <a:alpha val="40000"/>
                </a:prstClr>
              </a:outerShdw>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gradFill>
                  <a:gsLst>
                    <a:gs pos="0">
                      <a:srgbClr val="652362"/>
                    </a:gs>
                    <a:gs pos="67000">
                      <a:srgbClr val="BB1A2A"/>
                    </a:gs>
                    <a:gs pos="100000">
                      <a:srgbClr val="F1C11D"/>
                    </a:gs>
                  </a:gsLst>
                  <a:lin ang="3600000" scaled="0"/>
                </a:gradFill>
                <a:effectLst/>
                <a:uLnTx/>
                <a:uFillTx/>
                <a:latin typeface="Century Gothic" panose="020F0502020204030204"/>
                <a:ea typeface="思源黑体 CN Regular"/>
                <a:cs typeface="+mn-ea"/>
                <a:sym typeface="+mn-lt"/>
              </a:endParaRPr>
            </a:p>
          </p:txBody>
        </p:sp>
        <p:sp>
          <p:nvSpPr>
            <p:cNvPr id="36" name="Oval 45"/>
            <p:cNvSpPr>
              <a:spLocks noChangeAspect="1"/>
            </p:cNvSpPr>
            <p:nvPr/>
          </p:nvSpPr>
          <p:spPr>
            <a:xfrm>
              <a:off x="7279726" y="4684440"/>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6</a:t>
              </a:r>
              <a:endParaRPr kumimoji="0" lang="en-US" sz="32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39" name="TextBox 198"/>
            <p:cNvSpPr txBox="1"/>
            <p:nvPr/>
          </p:nvSpPr>
          <p:spPr>
            <a:xfrm>
              <a:off x="8016941" y="4835635"/>
              <a:ext cx="2147935" cy="368300"/>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
                  <a:prstClr val="black">
                    <a:lumMod val="85000"/>
                    <a:lumOff val="15000"/>
                  </a:prstClr>
                </a:buClr>
                <a:buSzPct val="105000"/>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能识读数字电路图。</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grpSp>
        <p:nvGrpSpPr>
          <p:cNvPr id="40" name="组合 39"/>
          <p:cNvGrpSpPr/>
          <p:nvPr/>
        </p:nvGrpSpPr>
        <p:grpSpPr>
          <a:xfrm>
            <a:off x="2051846" y="2208876"/>
            <a:ext cx="2966239" cy="898037"/>
            <a:chOff x="2058836" y="1794095"/>
            <a:chExt cx="2966239" cy="898037"/>
          </a:xfrm>
        </p:grpSpPr>
        <p:sp>
          <p:nvSpPr>
            <p:cNvPr id="41" name="Oval 47"/>
            <p:cNvSpPr>
              <a:spLocks noChangeAspect="1"/>
            </p:cNvSpPr>
            <p:nvPr/>
          </p:nvSpPr>
          <p:spPr>
            <a:xfrm>
              <a:off x="4220414" y="1886798"/>
              <a:ext cx="804661" cy="805334"/>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2" name="Oval 48"/>
            <p:cNvSpPr>
              <a:spLocks noChangeAspect="1"/>
            </p:cNvSpPr>
            <p:nvPr/>
          </p:nvSpPr>
          <p:spPr>
            <a:xfrm>
              <a:off x="4313258" y="1954322"/>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1</a:t>
              </a:r>
              <a:endParaRPr kumimoji="0" lang="en-US" sz="32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4" name="TextBox 198"/>
            <p:cNvSpPr txBox="1"/>
            <p:nvPr/>
          </p:nvSpPr>
          <p:spPr>
            <a:xfrm>
              <a:off x="2058836" y="1794095"/>
              <a:ext cx="2147935" cy="645160"/>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
                  <a:prstClr val="black">
                    <a:lumMod val="85000"/>
                    <a:lumOff val="15000"/>
                  </a:prstClr>
                </a:buClr>
                <a:buSzPct val="105000"/>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会识别基本元件逻辑符号。</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grpSp>
        <p:nvGrpSpPr>
          <p:cNvPr id="45" name="组合 44"/>
          <p:cNvGrpSpPr/>
          <p:nvPr/>
        </p:nvGrpSpPr>
        <p:grpSpPr>
          <a:xfrm>
            <a:off x="1414027" y="3652290"/>
            <a:ext cx="2973812" cy="817049"/>
            <a:chOff x="1421017" y="3237509"/>
            <a:chExt cx="2973812" cy="817049"/>
          </a:xfrm>
        </p:grpSpPr>
        <p:sp>
          <p:nvSpPr>
            <p:cNvPr id="46" name="Oval 32"/>
            <p:cNvSpPr>
              <a:spLocks noChangeAspect="1"/>
            </p:cNvSpPr>
            <p:nvPr/>
          </p:nvSpPr>
          <p:spPr>
            <a:xfrm>
              <a:off x="3590168" y="3249224"/>
              <a:ext cx="804661" cy="805334"/>
            </a:xfrm>
            <a:prstGeom prst="ellipse">
              <a:avLst/>
            </a:prstGeom>
            <a:solidFill>
              <a:srgbClr val="0C2834"/>
            </a:solidFill>
            <a:ln w="38100">
              <a:noFill/>
            </a:ln>
            <a:effectLst>
              <a:outerShdw blurRad="63500" algn="ctr" rotWithShape="0">
                <a:prstClr val="black">
                  <a:alpha val="40000"/>
                </a:prstClr>
              </a:outerShdw>
            </a:effec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gradFill>
                  <a:gsLst>
                    <a:gs pos="0">
                      <a:srgbClr val="652362"/>
                    </a:gs>
                    <a:gs pos="67000">
                      <a:srgbClr val="BB1A2A"/>
                    </a:gs>
                    <a:gs pos="100000">
                      <a:srgbClr val="F1C11D"/>
                    </a:gs>
                  </a:gsLst>
                  <a:lin ang="3600000" scaled="0"/>
                </a:gradFill>
                <a:effectLst/>
                <a:uLnTx/>
                <a:uFillTx/>
                <a:latin typeface="Century Gothic" panose="020F0502020204030204"/>
                <a:ea typeface="思源黑体 CN Regular"/>
                <a:cs typeface="+mn-ea"/>
                <a:sym typeface="+mn-lt"/>
              </a:endParaRPr>
            </a:p>
          </p:txBody>
        </p:sp>
        <p:sp>
          <p:nvSpPr>
            <p:cNvPr id="47" name="Oval 33"/>
            <p:cNvSpPr>
              <a:spLocks noChangeAspect="1"/>
            </p:cNvSpPr>
            <p:nvPr/>
          </p:nvSpPr>
          <p:spPr>
            <a:xfrm>
              <a:off x="3683014" y="3316748"/>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2</a:t>
              </a:r>
              <a:endParaRPr kumimoji="0" lang="en-US" sz="32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9" name="TextBox 198"/>
            <p:cNvSpPr txBox="1"/>
            <p:nvPr/>
          </p:nvSpPr>
          <p:spPr>
            <a:xfrm>
              <a:off x="1421017" y="3237509"/>
              <a:ext cx="2147935" cy="645160"/>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
                  <a:prstClr val="black">
                    <a:lumMod val="85000"/>
                    <a:lumOff val="15000"/>
                  </a:prstClr>
                </a:buClr>
                <a:buSzPct val="105000"/>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会进行基本电路逻辑电路图设计。</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grpSp>
        <p:nvGrpSpPr>
          <p:cNvPr id="50" name="组合 49"/>
          <p:cNvGrpSpPr/>
          <p:nvPr/>
        </p:nvGrpSpPr>
        <p:grpSpPr>
          <a:xfrm>
            <a:off x="1696246" y="5023721"/>
            <a:ext cx="3321839" cy="922020"/>
            <a:chOff x="1703236" y="4608940"/>
            <a:chExt cx="3321839" cy="922020"/>
          </a:xfrm>
        </p:grpSpPr>
        <p:sp>
          <p:nvSpPr>
            <p:cNvPr id="51" name="Oval 35"/>
            <p:cNvSpPr>
              <a:spLocks noChangeAspect="1"/>
            </p:cNvSpPr>
            <p:nvPr/>
          </p:nvSpPr>
          <p:spPr>
            <a:xfrm>
              <a:off x="4220414" y="4616916"/>
              <a:ext cx="804661" cy="805334"/>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52" name="Oval 36"/>
            <p:cNvSpPr>
              <a:spLocks noChangeAspect="1"/>
            </p:cNvSpPr>
            <p:nvPr/>
          </p:nvSpPr>
          <p:spPr>
            <a:xfrm>
              <a:off x="4313260" y="4684440"/>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rPr>
                <a:t>3</a:t>
              </a:r>
              <a:endParaRPr kumimoji="0" lang="en-US" sz="32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54" name="TextBox 198"/>
            <p:cNvSpPr txBox="1"/>
            <p:nvPr/>
          </p:nvSpPr>
          <p:spPr>
            <a:xfrm>
              <a:off x="1703236" y="4608940"/>
              <a:ext cx="2503805" cy="922020"/>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
                  <a:prstClr val="black">
                    <a:lumMod val="85000"/>
                    <a:lumOff val="15000"/>
                  </a:prstClr>
                </a:buClr>
                <a:buSzPct val="105000"/>
                <a:buFontTx/>
                <a:buNone/>
                <a:defRPr/>
              </a:pPr>
              <a:r>
                <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会写常用触发器的逻辑符号与真值表，会分析相应的逻辑电路功能。</a:t>
              </a:r>
              <a:endParaRPr kumimoji="0" lang="zh-CN" altLang="en-US"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gr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fill="hold" nodeType="afterEffect" p14:presetBounceEnd="54000">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14:bounceEnd="54000">
                                          <p:cBhvr additive="base">
                                            <p:cTn id="13" dur="1000" fill="hold"/>
                                            <p:tgtEl>
                                              <p:spTgt spid="40"/>
                                            </p:tgtEl>
                                            <p:attrNameLst>
                                              <p:attrName>ppt_x</p:attrName>
                                            </p:attrNameLst>
                                          </p:cBhvr>
                                          <p:tavLst>
                                            <p:tav tm="0">
                                              <p:val>
                                                <p:strVal val="0-#ppt_w/2"/>
                                              </p:val>
                                            </p:tav>
                                            <p:tav tm="100000">
                                              <p:val>
                                                <p:strVal val="#ppt_x"/>
                                              </p:val>
                                            </p:tav>
                                          </p:tavLst>
                                        </p:anim>
                                        <p:anim calcmode="lin" valueType="num" p14:bounceEnd="54000">
                                          <p:cBhvr additive="base">
                                            <p:cTn id="14" dur="1000" fill="hold"/>
                                            <p:tgtEl>
                                              <p:spTgt spid="40"/>
                                            </p:tgtEl>
                                            <p:attrNameLst>
                                              <p:attrName>ppt_y</p:attrName>
                                            </p:attrNameLst>
                                          </p:cBhvr>
                                          <p:tavLst>
                                            <p:tav tm="0">
                                              <p:val>
                                                <p:strVal val="0-#ppt_h/2"/>
                                              </p:val>
                                            </p:tav>
                                            <p:tav tm="100000">
                                              <p:val>
                                                <p:strVal val="#ppt_y"/>
                                              </p:val>
                                            </p:tav>
                                          </p:tavLst>
                                        </p:anim>
                                      </p:childTnLst>
                                    </p:cTn>
                                  </p:par>
                                  <p:par>
                                    <p:cTn id="15" presetID="2" presetClass="entr" presetSubtype="8" fill="hold" nodeType="withEffect" p14:presetBounceEnd="54000">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14:bounceEnd="54000">
                                          <p:cBhvr additive="base">
                                            <p:cTn id="17" dur="1000" fill="hold"/>
                                            <p:tgtEl>
                                              <p:spTgt spid="45"/>
                                            </p:tgtEl>
                                            <p:attrNameLst>
                                              <p:attrName>ppt_x</p:attrName>
                                            </p:attrNameLst>
                                          </p:cBhvr>
                                          <p:tavLst>
                                            <p:tav tm="0">
                                              <p:val>
                                                <p:strVal val="0-#ppt_w/2"/>
                                              </p:val>
                                            </p:tav>
                                            <p:tav tm="100000">
                                              <p:val>
                                                <p:strVal val="#ppt_x"/>
                                              </p:val>
                                            </p:tav>
                                          </p:tavLst>
                                        </p:anim>
                                        <p:anim calcmode="lin" valueType="num" p14:bounceEnd="54000">
                                          <p:cBhvr additive="base">
                                            <p:cTn id="18" dur="1000" fill="hold"/>
                                            <p:tgtEl>
                                              <p:spTgt spid="45"/>
                                            </p:tgtEl>
                                            <p:attrNameLst>
                                              <p:attrName>ppt_y</p:attrName>
                                            </p:attrNameLst>
                                          </p:cBhvr>
                                          <p:tavLst>
                                            <p:tav tm="0">
                                              <p:val>
                                                <p:strVal val="#ppt_y"/>
                                              </p:val>
                                            </p:tav>
                                            <p:tav tm="100000">
                                              <p:val>
                                                <p:strVal val="#ppt_y"/>
                                              </p:val>
                                            </p:tav>
                                          </p:tavLst>
                                        </p:anim>
                                      </p:childTnLst>
                                    </p:cTn>
                                  </p:par>
                                  <p:par>
                                    <p:cTn id="19" presetID="2" presetClass="entr" presetSubtype="12" fill="hold" nodeType="withEffect" p14:presetBounceEnd="54000">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14:bounceEnd="54000">
                                          <p:cBhvr additive="base">
                                            <p:cTn id="21" dur="1000" fill="hold"/>
                                            <p:tgtEl>
                                              <p:spTgt spid="50"/>
                                            </p:tgtEl>
                                            <p:attrNameLst>
                                              <p:attrName>ppt_x</p:attrName>
                                            </p:attrNameLst>
                                          </p:cBhvr>
                                          <p:tavLst>
                                            <p:tav tm="0">
                                              <p:val>
                                                <p:strVal val="0-#ppt_w/2"/>
                                              </p:val>
                                            </p:tav>
                                            <p:tav tm="100000">
                                              <p:val>
                                                <p:strVal val="#ppt_x"/>
                                              </p:val>
                                            </p:tav>
                                          </p:tavLst>
                                        </p:anim>
                                        <p:anim calcmode="lin" valueType="num" p14:bounceEnd="54000">
                                          <p:cBhvr additive="base">
                                            <p:cTn id="22" dur="1000" fill="hold"/>
                                            <p:tgtEl>
                                              <p:spTgt spid="50"/>
                                            </p:tgtEl>
                                            <p:attrNameLst>
                                              <p:attrName>ppt_y</p:attrName>
                                            </p:attrNameLst>
                                          </p:cBhvr>
                                          <p:tavLst>
                                            <p:tav tm="0">
                                              <p:val>
                                                <p:strVal val="1+#ppt_h/2"/>
                                              </p:val>
                                            </p:tav>
                                            <p:tav tm="100000">
                                              <p:val>
                                                <p:strVal val="#ppt_y"/>
                                              </p:val>
                                            </p:tav>
                                          </p:tavLst>
                                        </p:anim>
                                      </p:childTnLst>
                                    </p:cTn>
                                  </p:par>
                                  <p:par>
                                    <p:cTn id="23" presetID="2" presetClass="entr" presetSubtype="3" fill="hold" nodeType="withEffect" p14:presetBounceEnd="54000">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14:bounceEnd="54000">
                                          <p:cBhvr additive="base">
                                            <p:cTn id="25" dur="1000" fill="hold"/>
                                            <p:tgtEl>
                                              <p:spTgt spid="22"/>
                                            </p:tgtEl>
                                            <p:attrNameLst>
                                              <p:attrName>ppt_x</p:attrName>
                                            </p:attrNameLst>
                                          </p:cBhvr>
                                          <p:tavLst>
                                            <p:tav tm="0">
                                              <p:val>
                                                <p:strVal val="1+#ppt_w/2"/>
                                              </p:val>
                                            </p:tav>
                                            <p:tav tm="100000">
                                              <p:val>
                                                <p:strVal val="#ppt_x"/>
                                              </p:val>
                                            </p:tav>
                                          </p:tavLst>
                                        </p:anim>
                                        <p:anim calcmode="lin" valueType="num" p14:bounceEnd="54000">
                                          <p:cBhvr additive="base">
                                            <p:cTn id="26" dur="1000" fill="hold"/>
                                            <p:tgtEl>
                                              <p:spTgt spid="22"/>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14:presetBounceEnd="54000">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14:bounceEnd="54000">
                                          <p:cBhvr additive="base">
                                            <p:cTn id="29" dur="1000" fill="hold"/>
                                            <p:tgtEl>
                                              <p:spTgt spid="28"/>
                                            </p:tgtEl>
                                            <p:attrNameLst>
                                              <p:attrName>ppt_x</p:attrName>
                                            </p:attrNameLst>
                                          </p:cBhvr>
                                          <p:tavLst>
                                            <p:tav tm="0">
                                              <p:val>
                                                <p:strVal val="1+#ppt_w/2"/>
                                              </p:val>
                                            </p:tav>
                                            <p:tav tm="100000">
                                              <p:val>
                                                <p:strVal val="#ppt_x"/>
                                              </p:val>
                                            </p:tav>
                                          </p:tavLst>
                                        </p:anim>
                                        <p:anim calcmode="lin" valueType="num" p14:bounceEnd="54000">
                                          <p:cBhvr additive="base">
                                            <p:cTn id="30" dur="1000" fill="hold"/>
                                            <p:tgtEl>
                                              <p:spTgt spid="28"/>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14:presetBounceEnd="54000">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14:bounceEnd="54000">
                                          <p:cBhvr additive="base">
                                            <p:cTn id="33" dur="1000" fill="hold"/>
                                            <p:tgtEl>
                                              <p:spTgt spid="34"/>
                                            </p:tgtEl>
                                            <p:attrNameLst>
                                              <p:attrName>ppt_x</p:attrName>
                                            </p:attrNameLst>
                                          </p:cBhvr>
                                          <p:tavLst>
                                            <p:tav tm="0">
                                              <p:val>
                                                <p:strVal val="1+#ppt_w/2"/>
                                              </p:val>
                                            </p:tav>
                                            <p:tav tm="100000">
                                              <p:val>
                                                <p:strVal val="#ppt_x"/>
                                              </p:val>
                                            </p:tav>
                                          </p:tavLst>
                                        </p:anim>
                                        <p:anim calcmode="lin" valueType="num" p14:bounceEnd="54000">
                                          <p:cBhvr additive="base">
                                            <p:cTn id="34" dur="10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1000" fill="hold"/>
                                            <p:tgtEl>
                                              <p:spTgt spid="40"/>
                                            </p:tgtEl>
                                            <p:attrNameLst>
                                              <p:attrName>ppt_x</p:attrName>
                                            </p:attrNameLst>
                                          </p:cBhvr>
                                          <p:tavLst>
                                            <p:tav tm="0">
                                              <p:val>
                                                <p:strVal val="0-#ppt_w/2"/>
                                              </p:val>
                                            </p:tav>
                                            <p:tav tm="100000">
                                              <p:val>
                                                <p:strVal val="#ppt_x"/>
                                              </p:val>
                                            </p:tav>
                                          </p:tavLst>
                                        </p:anim>
                                        <p:anim calcmode="lin" valueType="num">
                                          <p:cBhvr additive="base">
                                            <p:cTn id="14" dur="1000" fill="hold"/>
                                            <p:tgtEl>
                                              <p:spTgt spid="40"/>
                                            </p:tgtEl>
                                            <p:attrNameLst>
                                              <p:attrName>ppt_y</p:attrName>
                                            </p:attrNameLst>
                                          </p:cBhvr>
                                          <p:tavLst>
                                            <p:tav tm="0">
                                              <p:val>
                                                <p:strVal val="0-#ppt_h/2"/>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1000" fill="hold"/>
                                            <p:tgtEl>
                                              <p:spTgt spid="45"/>
                                            </p:tgtEl>
                                            <p:attrNameLst>
                                              <p:attrName>ppt_x</p:attrName>
                                            </p:attrNameLst>
                                          </p:cBhvr>
                                          <p:tavLst>
                                            <p:tav tm="0">
                                              <p:val>
                                                <p:strVal val="0-#ppt_w/2"/>
                                              </p:val>
                                            </p:tav>
                                            <p:tav tm="100000">
                                              <p:val>
                                                <p:strVal val="#ppt_x"/>
                                              </p:val>
                                            </p:tav>
                                          </p:tavLst>
                                        </p:anim>
                                        <p:anim calcmode="lin" valueType="num">
                                          <p:cBhvr additive="base">
                                            <p:cTn id="18" dur="1000" fill="hold"/>
                                            <p:tgtEl>
                                              <p:spTgt spid="45"/>
                                            </p:tgtEl>
                                            <p:attrNameLst>
                                              <p:attrName>ppt_y</p:attrName>
                                            </p:attrNameLst>
                                          </p:cBhvr>
                                          <p:tavLst>
                                            <p:tav tm="0">
                                              <p:val>
                                                <p:strVal val="#ppt_y"/>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1000" fill="hold"/>
                                            <p:tgtEl>
                                              <p:spTgt spid="50"/>
                                            </p:tgtEl>
                                            <p:attrNameLst>
                                              <p:attrName>ppt_x</p:attrName>
                                            </p:attrNameLst>
                                          </p:cBhvr>
                                          <p:tavLst>
                                            <p:tav tm="0">
                                              <p:val>
                                                <p:strVal val="0-#ppt_w/2"/>
                                              </p:val>
                                            </p:tav>
                                            <p:tav tm="100000">
                                              <p:val>
                                                <p:strVal val="#ppt_x"/>
                                              </p:val>
                                            </p:tav>
                                          </p:tavLst>
                                        </p:anim>
                                        <p:anim calcmode="lin" valueType="num">
                                          <p:cBhvr additive="base">
                                            <p:cTn id="22" dur="1000" fill="hold"/>
                                            <p:tgtEl>
                                              <p:spTgt spid="50"/>
                                            </p:tgtEl>
                                            <p:attrNameLst>
                                              <p:attrName>ppt_y</p:attrName>
                                            </p:attrNameLst>
                                          </p:cBhvr>
                                          <p:tavLst>
                                            <p:tav tm="0">
                                              <p:val>
                                                <p:strVal val="1+#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1000" fill="hold"/>
                                            <p:tgtEl>
                                              <p:spTgt spid="22"/>
                                            </p:tgtEl>
                                            <p:attrNameLst>
                                              <p:attrName>ppt_x</p:attrName>
                                            </p:attrNameLst>
                                          </p:cBhvr>
                                          <p:tavLst>
                                            <p:tav tm="0">
                                              <p:val>
                                                <p:strVal val="1+#ppt_w/2"/>
                                              </p:val>
                                            </p:tav>
                                            <p:tav tm="100000">
                                              <p:val>
                                                <p:strVal val="#ppt_x"/>
                                              </p:val>
                                            </p:tav>
                                          </p:tavLst>
                                        </p:anim>
                                        <p:anim calcmode="lin" valueType="num">
                                          <p:cBhvr additive="base">
                                            <p:cTn id="26" dur="1000" fill="hold"/>
                                            <p:tgtEl>
                                              <p:spTgt spid="22"/>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1000" fill="hold"/>
                                            <p:tgtEl>
                                              <p:spTgt spid="28"/>
                                            </p:tgtEl>
                                            <p:attrNameLst>
                                              <p:attrName>ppt_x</p:attrName>
                                            </p:attrNameLst>
                                          </p:cBhvr>
                                          <p:tavLst>
                                            <p:tav tm="0">
                                              <p:val>
                                                <p:strVal val="1+#ppt_w/2"/>
                                              </p:val>
                                            </p:tav>
                                            <p:tav tm="100000">
                                              <p:val>
                                                <p:strVal val="#ppt_x"/>
                                              </p:val>
                                            </p:tav>
                                          </p:tavLst>
                                        </p:anim>
                                        <p:anim calcmode="lin" valueType="num">
                                          <p:cBhvr additive="base">
                                            <p:cTn id="30" dur="1000" fill="hold"/>
                                            <p:tgtEl>
                                              <p:spTgt spid="28"/>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1000" fill="hold"/>
                                            <p:tgtEl>
                                              <p:spTgt spid="34"/>
                                            </p:tgtEl>
                                            <p:attrNameLst>
                                              <p:attrName>ppt_x</p:attrName>
                                            </p:attrNameLst>
                                          </p:cBhvr>
                                          <p:tavLst>
                                            <p:tav tm="0">
                                              <p:val>
                                                <p:strVal val="1+#ppt_w/2"/>
                                              </p:val>
                                            </p:tav>
                                            <p:tav tm="100000">
                                              <p:val>
                                                <p:strVal val="#ppt_x"/>
                                              </p:val>
                                            </p:tav>
                                          </p:tavLst>
                                        </p:anim>
                                        <p:anim calcmode="lin" valueType="num">
                                          <p:cBhvr additive="base">
                                            <p:cTn id="34" dur="10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一、门电路</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nvGrpSpPr>
        <p:grpSpPr>
          <a:xfrm>
            <a:off x="3695818" y="2305470"/>
            <a:ext cx="4696874" cy="3589908"/>
            <a:chOff x="3747563" y="2135427"/>
            <a:chExt cx="4696874" cy="3589908"/>
          </a:xfrm>
        </p:grpSpPr>
        <p:sp>
          <p:nvSpPr>
            <p:cNvPr id="6" name="Freeform 5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bwMode="auto">
            <a:xfrm>
              <a:off x="4817428" y="2208010"/>
              <a:ext cx="3536738" cy="2376280"/>
            </a:xfrm>
            <a:custGeom>
              <a:avLst/>
              <a:gdLst>
                <a:gd name="T0" fmla="*/ 66 w 4919"/>
                <a:gd name="T1" fmla="*/ 3305 h 3305"/>
                <a:gd name="T2" fmla="*/ 0 w 4919"/>
                <a:gd name="T3" fmla="*/ 3234 h 3305"/>
                <a:gd name="T4" fmla="*/ 1679 w 4919"/>
                <a:gd name="T5" fmla="*/ 1661 h 3305"/>
                <a:gd name="T6" fmla="*/ 2500 w 4919"/>
                <a:gd name="T7" fmla="*/ 2446 h 3305"/>
                <a:gd name="T8" fmla="*/ 4850 w 4919"/>
                <a:gd name="T9" fmla="*/ 0 h 3305"/>
                <a:gd name="T10" fmla="*/ 4919 w 4919"/>
                <a:gd name="T11" fmla="*/ 66 h 3305"/>
                <a:gd name="T12" fmla="*/ 2502 w 4919"/>
                <a:gd name="T13" fmla="*/ 2579 h 3305"/>
                <a:gd name="T14" fmla="*/ 1679 w 4919"/>
                <a:gd name="T15" fmla="*/ 1793 h 3305"/>
                <a:gd name="T16" fmla="*/ 66 w 4919"/>
                <a:gd name="T17" fmla="*/ 3305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9" h="3305">
                  <a:moveTo>
                    <a:pt x="66" y="3305"/>
                  </a:moveTo>
                  <a:lnTo>
                    <a:pt x="0" y="3234"/>
                  </a:lnTo>
                  <a:lnTo>
                    <a:pt x="1679" y="1661"/>
                  </a:lnTo>
                  <a:lnTo>
                    <a:pt x="2500" y="2446"/>
                  </a:lnTo>
                  <a:lnTo>
                    <a:pt x="4850" y="0"/>
                  </a:lnTo>
                  <a:lnTo>
                    <a:pt x="4919" y="66"/>
                  </a:lnTo>
                  <a:lnTo>
                    <a:pt x="2502" y="2579"/>
                  </a:lnTo>
                  <a:lnTo>
                    <a:pt x="1679" y="1793"/>
                  </a:lnTo>
                  <a:lnTo>
                    <a:pt x="66" y="3305"/>
                  </a:lnTo>
                  <a:close/>
                </a:path>
              </a:pathLst>
            </a:custGeom>
            <a:solidFill>
              <a:srgbClr val="0C283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Oval 4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3747563" y="3812089"/>
              <a:ext cx="1911090" cy="1913246"/>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Oval 42"/>
            <p:cNvSpPr>
              <a:spLocks noChangeArrowheads="1"/>
            </p:cNvSpPr>
            <p:nvPr/>
          </p:nvSpPr>
          <p:spPr bwMode="auto">
            <a:xfrm>
              <a:off x="3803645" y="3869608"/>
              <a:ext cx="1798926" cy="1798208"/>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9" name="组合 8"/>
            <p:cNvGrpSpPr/>
            <p:nvPr/>
          </p:nvGrpSpPr>
          <p:grpSpPr>
            <a:xfrm>
              <a:off x="4111876" y="4380279"/>
              <a:ext cx="1190374" cy="791966"/>
              <a:chOff x="4001369" y="4306758"/>
              <a:chExt cx="1411388" cy="939008"/>
            </a:xfrm>
          </p:grpSpPr>
          <p:sp>
            <p:nvSpPr>
              <p:cNvPr id="32" name="Freeform 40"/>
              <p:cNvSpPr/>
              <p:nvPr/>
            </p:nvSpPr>
            <p:spPr bwMode="auto">
              <a:xfrm>
                <a:off x="4169613" y="4354930"/>
                <a:ext cx="1079931" cy="651410"/>
              </a:xfrm>
              <a:custGeom>
                <a:avLst/>
                <a:gdLst>
                  <a:gd name="connsiteX0" fmla="*/ 0 w 1345946"/>
                  <a:gd name="connsiteY0" fmla="*/ 0 h 811869"/>
                  <a:gd name="connsiteX1" fmla="*/ 1345946 w 1345946"/>
                  <a:gd name="connsiteY1" fmla="*/ 0 h 811869"/>
                  <a:gd name="connsiteX2" fmla="*/ 1345946 w 1345946"/>
                  <a:gd name="connsiteY2" fmla="*/ 811869 h 811869"/>
                  <a:gd name="connsiteX3" fmla="*/ 0 w 1345946"/>
                  <a:gd name="connsiteY3" fmla="*/ 811869 h 811869"/>
                </a:gdLst>
                <a:ahLst/>
                <a:cxnLst>
                  <a:cxn ang="0">
                    <a:pos x="connsiteX0" y="connsiteY0"/>
                  </a:cxn>
                  <a:cxn ang="0">
                    <a:pos x="connsiteX1" y="connsiteY1"/>
                  </a:cxn>
                  <a:cxn ang="0">
                    <a:pos x="connsiteX2" y="connsiteY2"/>
                  </a:cxn>
                  <a:cxn ang="0">
                    <a:pos x="connsiteX3" y="connsiteY3"/>
                  </a:cxn>
                </a:cxnLst>
                <a:rect l="l" t="t" r="r" b="b"/>
                <a:pathLst>
                  <a:path w="1345946" h="811869">
                    <a:moveTo>
                      <a:pt x="0" y="0"/>
                    </a:moveTo>
                    <a:lnTo>
                      <a:pt x="1345946" y="0"/>
                    </a:lnTo>
                    <a:lnTo>
                      <a:pt x="1345946" y="811869"/>
                    </a:lnTo>
                    <a:lnTo>
                      <a:pt x="0" y="811869"/>
                    </a:lnTo>
                    <a:close/>
                  </a:path>
                </a:pathLst>
              </a:custGeom>
              <a:solidFill>
                <a:srgbClr val="01A8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33" name="Freeform 45"/>
              <p:cNvSpPr/>
              <p:nvPr/>
            </p:nvSpPr>
            <p:spPr bwMode="auto">
              <a:xfrm>
                <a:off x="4169613" y="4354931"/>
                <a:ext cx="1079931" cy="651410"/>
              </a:xfrm>
              <a:custGeom>
                <a:avLst/>
                <a:gdLst>
                  <a:gd name="T0" fmla="*/ 1502 w 1502"/>
                  <a:gd name="T1" fmla="*/ 906 h 906"/>
                  <a:gd name="T2" fmla="*/ 0 w 1502"/>
                  <a:gd name="T3" fmla="*/ 906 h 906"/>
                  <a:gd name="T4" fmla="*/ 0 w 1502"/>
                  <a:gd name="T5" fmla="*/ 0 h 906"/>
                </a:gdLst>
                <a:ahLst/>
                <a:cxnLst>
                  <a:cxn ang="0">
                    <a:pos x="T0" y="T1"/>
                  </a:cxn>
                  <a:cxn ang="0">
                    <a:pos x="T2" y="T3"/>
                  </a:cxn>
                  <a:cxn ang="0">
                    <a:pos x="T4" y="T5"/>
                  </a:cxn>
                </a:cxnLst>
                <a:rect l="0" t="0" r="r" b="b"/>
                <a:pathLst>
                  <a:path w="1502" h="906">
                    <a:moveTo>
                      <a:pt x="1502" y="906"/>
                    </a:moveTo>
                    <a:lnTo>
                      <a:pt x="0" y="90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4" name="Freeform 46"/>
              <p:cNvSpPr>
                <a:spLocks noEditPoints="1"/>
              </p:cNvSpPr>
              <p:nvPr/>
            </p:nvSpPr>
            <p:spPr bwMode="auto">
              <a:xfrm>
                <a:off x="4132226" y="4306758"/>
                <a:ext cx="1148954" cy="743441"/>
              </a:xfrm>
              <a:custGeom>
                <a:avLst/>
                <a:gdLst>
                  <a:gd name="T0" fmla="*/ 638 w 676"/>
                  <a:gd name="T1" fmla="*/ 0 h 437"/>
                  <a:gd name="T2" fmla="*/ 38 w 676"/>
                  <a:gd name="T3" fmla="*/ 0 h 437"/>
                  <a:gd name="T4" fmla="*/ 0 w 676"/>
                  <a:gd name="T5" fmla="*/ 36 h 437"/>
                  <a:gd name="T6" fmla="*/ 0 w 676"/>
                  <a:gd name="T7" fmla="*/ 401 h 437"/>
                  <a:gd name="T8" fmla="*/ 38 w 676"/>
                  <a:gd name="T9" fmla="*/ 437 h 437"/>
                  <a:gd name="T10" fmla="*/ 638 w 676"/>
                  <a:gd name="T11" fmla="*/ 437 h 437"/>
                  <a:gd name="T12" fmla="*/ 676 w 676"/>
                  <a:gd name="T13" fmla="*/ 401 h 437"/>
                  <a:gd name="T14" fmla="*/ 676 w 676"/>
                  <a:gd name="T15" fmla="*/ 36 h 437"/>
                  <a:gd name="T16" fmla="*/ 638 w 676"/>
                  <a:gd name="T17" fmla="*/ 0 h 437"/>
                  <a:gd name="T18" fmla="*/ 648 w 676"/>
                  <a:gd name="T19" fmla="*/ 402 h 437"/>
                  <a:gd name="T20" fmla="*/ 28 w 676"/>
                  <a:gd name="T21" fmla="*/ 402 h 437"/>
                  <a:gd name="T22" fmla="*/ 28 w 676"/>
                  <a:gd name="T23" fmla="*/ 35 h 437"/>
                  <a:gd name="T24" fmla="*/ 648 w 676"/>
                  <a:gd name="T25" fmla="*/ 35 h 437"/>
                  <a:gd name="T26" fmla="*/ 648 w 676"/>
                  <a:gd name="T27" fmla="*/ 40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6" h="437">
                    <a:moveTo>
                      <a:pt x="638" y="0"/>
                    </a:moveTo>
                    <a:cubicBezTo>
                      <a:pt x="38" y="0"/>
                      <a:pt x="38" y="0"/>
                      <a:pt x="38" y="0"/>
                    </a:cubicBezTo>
                    <a:cubicBezTo>
                      <a:pt x="17" y="0"/>
                      <a:pt x="0" y="16"/>
                      <a:pt x="0" y="36"/>
                    </a:cubicBezTo>
                    <a:cubicBezTo>
                      <a:pt x="0" y="401"/>
                      <a:pt x="0" y="401"/>
                      <a:pt x="0" y="401"/>
                    </a:cubicBezTo>
                    <a:cubicBezTo>
                      <a:pt x="0" y="421"/>
                      <a:pt x="17" y="437"/>
                      <a:pt x="38" y="437"/>
                    </a:cubicBezTo>
                    <a:cubicBezTo>
                      <a:pt x="638" y="437"/>
                      <a:pt x="638" y="437"/>
                      <a:pt x="638" y="437"/>
                    </a:cubicBezTo>
                    <a:cubicBezTo>
                      <a:pt x="659" y="437"/>
                      <a:pt x="676" y="421"/>
                      <a:pt x="676" y="401"/>
                    </a:cubicBezTo>
                    <a:cubicBezTo>
                      <a:pt x="676" y="36"/>
                      <a:pt x="676" y="36"/>
                      <a:pt x="676" y="36"/>
                    </a:cubicBezTo>
                    <a:cubicBezTo>
                      <a:pt x="676" y="16"/>
                      <a:pt x="659" y="0"/>
                      <a:pt x="638" y="0"/>
                    </a:cubicBezTo>
                    <a:close/>
                    <a:moveTo>
                      <a:pt x="648" y="402"/>
                    </a:moveTo>
                    <a:cubicBezTo>
                      <a:pt x="28" y="402"/>
                      <a:pt x="28" y="402"/>
                      <a:pt x="28" y="402"/>
                    </a:cubicBezTo>
                    <a:cubicBezTo>
                      <a:pt x="28" y="35"/>
                      <a:pt x="28" y="35"/>
                      <a:pt x="28" y="35"/>
                    </a:cubicBezTo>
                    <a:cubicBezTo>
                      <a:pt x="648" y="35"/>
                      <a:pt x="648" y="35"/>
                      <a:pt x="648" y="35"/>
                    </a:cubicBezTo>
                    <a:lnTo>
                      <a:pt x="648" y="402"/>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5" name="Freeform 47"/>
              <p:cNvSpPr/>
              <p:nvPr/>
            </p:nvSpPr>
            <p:spPr bwMode="auto">
              <a:xfrm>
                <a:off x="4002807" y="5004183"/>
                <a:ext cx="1407792" cy="194129"/>
              </a:xfrm>
              <a:custGeom>
                <a:avLst/>
                <a:gdLst>
                  <a:gd name="T0" fmla="*/ 1745 w 1958"/>
                  <a:gd name="T1" fmla="*/ 0 h 270"/>
                  <a:gd name="T2" fmla="*/ 1133 w 1958"/>
                  <a:gd name="T3" fmla="*/ 0 h 270"/>
                  <a:gd name="T4" fmla="*/ 825 w 1958"/>
                  <a:gd name="T5" fmla="*/ 0 h 270"/>
                  <a:gd name="T6" fmla="*/ 211 w 1958"/>
                  <a:gd name="T7" fmla="*/ 0 h 270"/>
                  <a:gd name="T8" fmla="*/ 0 w 1958"/>
                  <a:gd name="T9" fmla="*/ 270 h 270"/>
                  <a:gd name="T10" fmla="*/ 825 w 1958"/>
                  <a:gd name="T11" fmla="*/ 270 h 270"/>
                  <a:gd name="T12" fmla="*/ 1133 w 1958"/>
                  <a:gd name="T13" fmla="*/ 270 h 270"/>
                  <a:gd name="T14" fmla="*/ 1958 w 1958"/>
                  <a:gd name="T15" fmla="*/ 270 h 270"/>
                  <a:gd name="T16" fmla="*/ 1745 w 1958"/>
                  <a:gd name="T17"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8" h="270">
                    <a:moveTo>
                      <a:pt x="1745" y="0"/>
                    </a:moveTo>
                    <a:lnTo>
                      <a:pt x="1133" y="0"/>
                    </a:lnTo>
                    <a:lnTo>
                      <a:pt x="825" y="0"/>
                    </a:lnTo>
                    <a:lnTo>
                      <a:pt x="211" y="0"/>
                    </a:lnTo>
                    <a:lnTo>
                      <a:pt x="0" y="270"/>
                    </a:lnTo>
                    <a:lnTo>
                      <a:pt x="825" y="270"/>
                    </a:lnTo>
                    <a:lnTo>
                      <a:pt x="1133" y="270"/>
                    </a:lnTo>
                    <a:lnTo>
                      <a:pt x="1958" y="270"/>
                    </a:lnTo>
                    <a:lnTo>
                      <a:pt x="1745" y="0"/>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6" name="Freeform 48"/>
              <p:cNvSpPr/>
              <p:nvPr/>
            </p:nvSpPr>
            <p:spPr bwMode="auto">
              <a:xfrm>
                <a:off x="4001369" y="5198312"/>
                <a:ext cx="1411388" cy="47454"/>
              </a:xfrm>
              <a:custGeom>
                <a:avLst/>
                <a:gdLst>
                  <a:gd name="T0" fmla="*/ 829 w 830"/>
                  <a:gd name="T1" fmla="*/ 0 h 28"/>
                  <a:gd name="T2" fmla="*/ 480 w 830"/>
                  <a:gd name="T3" fmla="*/ 0 h 28"/>
                  <a:gd name="T4" fmla="*/ 350 w 830"/>
                  <a:gd name="T5" fmla="*/ 0 h 28"/>
                  <a:gd name="T6" fmla="*/ 1 w 830"/>
                  <a:gd name="T7" fmla="*/ 0 h 28"/>
                  <a:gd name="T8" fmla="*/ 63 w 830"/>
                  <a:gd name="T9" fmla="*/ 28 h 28"/>
                  <a:gd name="T10" fmla="*/ 348 w 830"/>
                  <a:gd name="T11" fmla="*/ 28 h 28"/>
                  <a:gd name="T12" fmla="*/ 482 w 830"/>
                  <a:gd name="T13" fmla="*/ 28 h 28"/>
                  <a:gd name="T14" fmla="*/ 767 w 830"/>
                  <a:gd name="T15" fmla="*/ 28 h 28"/>
                  <a:gd name="T16" fmla="*/ 829 w 83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0" h="28">
                    <a:moveTo>
                      <a:pt x="829" y="0"/>
                    </a:moveTo>
                    <a:cubicBezTo>
                      <a:pt x="480" y="0"/>
                      <a:pt x="480" y="0"/>
                      <a:pt x="480" y="0"/>
                    </a:cubicBezTo>
                    <a:cubicBezTo>
                      <a:pt x="350" y="0"/>
                      <a:pt x="350" y="0"/>
                      <a:pt x="350" y="0"/>
                    </a:cubicBezTo>
                    <a:cubicBezTo>
                      <a:pt x="1" y="0"/>
                      <a:pt x="1" y="0"/>
                      <a:pt x="1" y="0"/>
                    </a:cubicBezTo>
                    <a:cubicBezTo>
                      <a:pt x="1" y="0"/>
                      <a:pt x="0" y="28"/>
                      <a:pt x="63" y="28"/>
                    </a:cubicBezTo>
                    <a:cubicBezTo>
                      <a:pt x="100" y="28"/>
                      <a:pt x="240" y="28"/>
                      <a:pt x="348" y="28"/>
                    </a:cubicBezTo>
                    <a:cubicBezTo>
                      <a:pt x="423" y="28"/>
                      <a:pt x="482" y="28"/>
                      <a:pt x="482" y="28"/>
                    </a:cubicBezTo>
                    <a:cubicBezTo>
                      <a:pt x="590" y="28"/>
                      <a:pt x="730" y="28"/>
                      <a:pt x="767" y="28"/>
                    </a:cubicBezTo>
                    <a:cubicBezTo>
                      <a:pt x="830" y="28"/>
                      <a:pt x="829" y="0"/>
                      <a:pt x="829" y="0"/>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Freeform 49"/>
              <p:cNvSpPr/>
              <p:nvPr/>
            </p:nvSpPr>
            <p:spPr bwMode="auto">
              <a:xfrm>
                <a:off x="4002807" y="5004183"/>
                <a:ext cx="1407792" cy="194129"/>
              </a:xfrm>
              <a:custGeom>
                <a:avLst/>
                <a:gdLst>
                  <a:gd name="T0" fmla="*/ 1745 w 1958"/>
                  <a:gd name="T1" fmla="*/ 0 h 270"/>
                  <a:gd name="T2" fmla="*/ 1138 w 1958"/>
                  <a:gd name="T3" fmla="*/ 0 h 270"/>
                  <a:gd name="T4" fmla="*/ 1133 w 1958"/>
                  <a:gd name="T5" fmla="*/ 0 h 270"/>
                  <a:gd name="T6" fmla="*/ 825 w 1958"/>
                  <a:gd name="T7" fmla="*/ 0 h 270"/>
                  <a:gd name="T8" fmla="*/ 821 w 1958"/>
                  <a:gd name="T9" fmla="*/ 0 h 270"/>
                  <a:gd name="T10" fmla="*/ 211 w 1958"/>
                  <a:gd name="T11" fmla="*/ 0 h 270"/>
                  <a:gd name="T12" fmla="*/ 0 w 1958"/>
                  <a:gd name="T13" fmla="*/ 270 h 270"/>
                  <a:gd name="T14" fmla="*/ 825 w 1958"/>
                  <a:gd name="T15" fmla="*/ 270 h 270"/>
                  <a:gd name="T16" fmla="*/ 1133 w 1958"/>
                  <a:gd name="T17" fmla="*/ 270 h 270"/>
                  <a:gd name="T18" fmla="*/ 1958 w 1958"/>
                  <a:gd name="T19" fmla="*/ 270 h 270"/>
                  <a:gd name="T20" fmla="*/ 1745 w 1958"/>
                  <a:gd name="T2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8" h="270">
                    <a:moveTo>
                      <a:pt x="1745" y="0"/>
                    </a:moveTo>
                    <a:lnTo>
                      <a:pt x="1138" y="0"/>
                    </a:lnTo>
                    <a:lnTo>
                      <a:pt x="1133" y="0"/>
                    </a:lnTo>
                    <a:lnTo>
                      <a:pt x="825" y="0"/>
                    </a:lnTo>
                    <a:lnTo>
                      <a:pt x="821" y="0"/>
                    </a:lnTo>
                    <a:lnTo>
                      <a:pt x="211" y="0"/>
                    </a:lnTo>
                    <a:lnTo>
                      <a:pt x="0" y="270"/>
                    </a:lnTo>
                    <a:lnTo>
                      <a:pt x="825" y="270"/>
                    </a:lnTo>
                    <a:lnTo>
                      <a:pt x="1133" y="270"/>
                    </a:lnTo>
                    <a:lnTo>
                      <a:pt x="1958" y="270"/>
                    </a:lnTo>
                    <a:lnTo>
                      <a:pt x="1745" y="0"/>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10" name="Freeform 5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bwMode="auto">
            <a:xfrm>
              <a:off x="8182651" y="2135427"/>
              <a:ext cx="261786" cy="252296"/>
            </a:xfrm>
            <a:custGeom>
              <a:avLst/>
              <a:gdLst>
                <a:gd name="T0" fmla="*/ 331 w 331"/>
                <a:gd name="T1" fmla="*/ 319 h 319"/>
                <a:gd name="T2" fmla="*/ 316 w 331"/>
                <a:gd name="T3" fmla="*/ 0 h 319"/>
                <a:gd name="T4" fmla="*/ 0 w 331"/>
                <a:gd name="T5" fmla="*/ 12 h 319"/>
                <a:gd name="T6" fmla="*/ 331 w 331"/>
                <a:gd name="T7" fmla="*/ 319 h 319"/>
              </a:gdLst>
              <a:ahLst/>
              <a:cxnLst>
                <a:cxn ang="0">
                  <a:pos x="T0" y="T1"/>
                </a:cxn>
                <a:cxn ang="0">
                  <a:pos x="T2" y="T3"/>
                </a:cxn>
                <a:cxn ang="0">
                  <a:pos x="T4" y="T5"/>
                </a:cxn>
                <a:cxn ang="0">
                  <a:pos x="T6" y="T7"/>
                </a:cxn>
              </a:cxnLst>
              <a:rect l="0" t="0" r="r" b="b"/>
              <a:pathLst>
                <a:path w="331" h="319">
                  <a:moveTo>
                    <a:pt x="331" y="319"/>
                  </a:moveTo>
                  <a:lnTo>
                    <a:pt x="316" y="0"/>
                  </a:lnTo>
                  <a:lnTo>
                    <a:pt x="0" y="12"/>
                  </a:lnTo>
                  <a:lnTo>
                    <a:pt x="331" y="319"/>
                  </a:lnTo>
                  <a:close/>
                </a:path>
              </a:pathLst>
            </a:custGeom>
            <a:solidFill>
              <a:srgbClr val="0C283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nvGrpSpPr>
            <p:cNvPr id="14" name="Group 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5815394" y="3241926"/>
              <a:ext cx="389695" cy="389696"/>
              <a:chOff x="5497307" y="3138235"/>
              <a:chExt cx="485687" cy="485688"/>
            </a:xfrm>
          </p:grpSpPr>
          <p:sp>
            <p:nvSpPr>
              <p:cNvPr id="29" name="Oval 52"/>
              <p:cNvSpPr>
                <a:spLocks noChangeArrowheads="1"/>
              </p:cNvSpPr>
              <p:nvPr/>
            </p:nvSpPr>
            <p:spPr bwMode="auto">
              <a:xfrm>
                <a:off x="5497307" y="3138235"/>
                <a:ext cx="485687" cy="48568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0" name="Oval 53"/>
              <p:cNvSpPr>
                <a:spLocks noChangeArrowheads="1"/>
              </p:cNvSpPr>
              <p:nvPr/>
            </p:nvSpPr>
            <p:spPr bwMode="auto">
              <a:xfrm>
                <a:off x="5520606" y="3161533"/>
                <a:ext cx="436402" cy="437298"/>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1" name="Freeform 54"/>
              <p:cNvSpPr/>
              <p:nvPr/>
            </p:nvSpPr>
            <p:spPr bwMode="auto">
              <a:xfrm>
                <a:off x="5618824" y="3295038"/>
                <a:ext cx="257890" cy="152705"/>
              </a:xfrm>
              <a:custGeom>
                <a:avLst/>
                <a:gdLst>
                  <a:gd name="T0" fmla="*/ 134 w 172"/>
                  <a:gd name="T1" fmla="*/ 28 h 102"/>
                  <a:gd name="T2" fmla="*/ 132 w 172"/>
                  <a:gd name="T3" fmla="*/ 28 h 102"/>
                  <a:gd name="T4" fmla="*/ 86 w 172"/>
                  <a:gd name="T5" fmla="*/ 0 h 102"/>
                  <a:gd name="T6" fmla="*/ 39 w 172"/>
                  <a:gd name="T7" fmla="*/ 28 h 102"/>
                  <a:gd name="T8" fmla="*/ 37 w 172"/>
                  <a:gd name="T9" fmla="*/ 28 h 102"/>
                  <a:gd name="T10" fmla="*/ 0 w 172"/>
                  <a:gd name="T11" fmla="*/ 65 h 102"/>
                  <a:gd name="T12" fmla="*/ 37 w 172"/>
                  <a:gd name="T13" fmla="*/ 102 h 102"/>
                  <a:gd name="T14" fmla="*/ 72 w 172"/>
                  <a:gd name="T15" fmla="*/ 102 h 102"/>
                  <a:gd name="T16" fmla="*/ 72 w 172"/>
                  <a:gd name="T17" fmla="*/ 86 h 102"/>
                  <a:gd name="T18" fmla="*/ 43 w 172"/>
                  <a:gd name="T19" fmla="*/ 86 h 102"/>
                  <a:gd name="T20" fmla="*/ 86 w 172"/>
                  <a:gd name="T21" fmla="*/ 47 h 102"/>
                  <a:gd name="T22" fmla="*/ 130 w 172"/>
                  <a:gd name="T23" fmla="*/ 86 h 102"/>
                  <a:gd name="T24" fmla="*/ 96 w 172"/>
                  <a:gd name="T25" fmla="*/ 86 h 102"/>
                  <a:gd name="T26" fmla="*/ 96 w 172"/>
                  <a:gd name="T27" fmla="*/ 102 h 102"/>
                  <a:gd name="T28" fmla="*/ 134 w 172"/>
                  <a:gd name="T29" fmla="*/ 102 h 102"/>
                  <a:gd name="T30" fmla="*/ 172 w 172"/>
                  <a:gd name="T31" fmla="*/ 65 h 102"/>
                  <a:gd name="T32" fmla="*/ 134 w 172"/>
                  <a:gd name="T33" fmla="*/ 2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102">
                    <a:moveTo>
                      <a:pt x="134" y="28"/>
                    </a:moveTo>
                    <a:cubicBezTo>
                      <a:pt x="134" y="28"/>
                      <a:pt x="133" y="28"/>
                      <a:pt x="132" y="28"/>
                    </a:cubicBezTo>
                    <a:cubicBezTo>
                      <a:pt x="124" y="11"/>
                      <a:pt x="106" y="0"/>
                      <a:pt x="86" y="0"/>
                    </a:cubicBezTo>
                    <a:cubicBezTo>
                      <a:pt x="65" y="0"/>
                      <a:pt x="48" y="11"/>
                      <a:pt x="39" y="28"/>
                    </a:cubicBezTo>
                    <a:cubicBezTo>
                      <a:pt x="38" y="28"/>
                      <a:pt x="38" y="28"/>
                      <a:pt x="37" y="28"/>
                    </a:cubicBezTo>
                    <a:cubicBezTo>
                      <a:pt x="16" y="28"/>
                      <a:pt x="0" y="44"/>
                      <a:pt x="0" y="65"/>
                    </a:cubicBezTo>
                    <a:cubicBezTo>
                      <a:pt x="0" y="85"/>
                      <a:pt x="16" y="102"/>
                      <a:pt x="37" y="102"/>
                    </a:cubicBezTo>
                    <a:cubicBezTo>
                      <a:pt x="72" y="102"/>
                      <a:pt x="72" y="102"/>
                      <a:pt x="72" y="102"/>
                    </a:cubicBezTo>
                    <a:cubicBezTo>
                      <a:pt x="72" y="86"/>
                      <a:pt x="72" y="86"/>
                      <a:pt x="72" y="86"/>
                    </a:cubicBezTo>
                    <a:cubicBezTo>
                      <a:pt x="43" y="86"/>
                      <a:pt x="43" y="86"/>
                      <a:pt x="43" y="86"/>
                    </a:cubicBezTo>
                    <a:cubicBezTo>
                      <a:pt x="86" y="47"/>
                      <a:pt x="86" y="47"/>
                      <a:pt x="86" y="47"/>
                    </a:cubicBezTo>
                    <a:cubicBezTo>
                      <a:pt x="130" y="86"/>
                      <a:pt x="130" y="86"/>
                      <a:pt x="130" y="86"/>
                    </a:cubicBezTo>
                    <a:cubicBezTo>
                      <a:pt x="96" y="86"/>
                      <a:pt x="96" y="86"/>
                      <a:pt x="96" y="86"/>
                    </a:cubicBezTo>
                    <a:cubicBezTo>
                      <a:pt x="96" y="102"/>
                      <a:pt x="96" y="102"/>
                      <a:pt x="96" y="102"/>
                    </a:cubicBezTo>
                    <a:cubicBezTo>
                      <a:pt x="134" y="102"/>
                      <a:pt x="134" y="102"/>
                      <a:pt x="134" y="102"/>
                    </a:cubicBezTo>
                    <a:cubicBezTo>
                      <a:pt x="155" y="102"/>
                      <a:pt x="172" y="85"/>
                      <a:pt x="172" y="65"/>
                    </a:cubicBezTo>
                    <a:cubicBezTo>
                      <a:pt x="172" y="44"/>
                      <a:pt x="155" y="28"/>
                      <a:pt x="134" y="2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nvGrpSpPr>
            <p:cNvPr id="15" name="Group 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344575" y="3657505"/>
              <a:ext cx="626964" cy="629121"/>
              <a:chOff x="6156839" y="3656182"/>
              <a:chExt cx="781401" cy="784090"/>
            </a:xfrm>
          </p:grpSpPr>
          <p:sp>
            <p:nvSpPr>
              <p:cNvPr id="20" name="Oval 55"/>
              <p:cNvSpPr>
                <a:spLocks noChangeArrowheads="1"/>
              </p:cNvSpPr>
              <p:nvPr/>
            </p:nvSpPr>
            <p:spPr bwMode="auto">
              <a:xfrm>
                <a:off x="6156839" y="3656182"/>
                <a:ext cx="781401" cy="784090"/>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Oval 56"/>
              <p:cNvSpPr>
                <a:spLocks noChangeArrowheads="1"/>
              </p:cNvSpPr>
              <p:nvPr/>
            </p:nvSpPr>
            <p:spPr bwMode="auto">
              <a:xfrm>
                <a:off x="6194475" y="3696507"/>
                <a:ext cx="706129" cy="705233"/>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22" name="Group 31"/>
              <p:cNvGrpSpPr/>
              <p:nvPr/>
            </p:nvGrpSpPr>
            <p:grpSpPr>
              <a:xfrm>
                <a:off x="6362046" y="3830026"/>
                <a:ext cx="311844" cy="404143"/>
                <a:chOff x="6386337" y="3714908"/>
                <a:chExt cx="311844" cy="404143"/>
              </a:xfrm>
            </p:grpSpPr>
            <p:sp>
              <p:nvSpPr>
                <p:cNvPr id="23" name="Freeform 57"/>
                <p:cNvSpPr/>
                <p:nvPr/>
              </p:nvSpPr>
              <p:spPr bwMode="auto">
                <a:xfrm>
                  <a:off x="6394402" y="4072453"/>
                  <a:ext cx="60039" cy="46597"/>
                </a:xfrm>
                <a:custGeom>
                  <a:avLst/>
                  <a:gdLst>
                    <a:gd name="T0" fmla="*/ 16 w 28"/>
                    <a:gd name="T1" fmla="*/ 0 h 22"/>
                    <a:gd name="T2" fmla="*/ 13 w 28"/>
                    <a:gd name="T3" fmla="*/ 0 h 22"/>
                    <a:gd name="T4" fmla="*/ 0 w 28"/>
                    <a:gd name="T5" fmla="*/ 8 h 22"/>
                    <a:gd name="T6" fmla="*/ 0 w 28"/>
                    <a:gd name="T7" fmla="*/ 12 h 22"/>
                    <a:gd name="T8" fmla="*/ 13 w 28"/>
                    <a:gd name="T9" fmla="*/ 22 h 22"/>
                    <a:gd name="T10" fmla="*/ 16 w 28"/>
                    <a:gd name="T11" fmla="*/ 22 h 22"/>
                    <a:gd name="T12" fmla="*/ 28 w 28"/>
                    <a:gd name="T13" fmla="*/ 12 h 22"/>
                    <a:gd name="T14" fmla="*/ 28 w 28"/>
                    <a:gd name="T15" fmla="*/ 8 h 22"/>
                    <a:gd name="T16" fmla="*/ 16 w 28"/>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2">
                      <a:moveTo>
                        <a:pt x="16" y="0"/>
                      </a:moveTo>
                      <a:cubicBezTo>
                        <a:pt x="13" y="0"/>
                        <a:pt x="13" y="0"/>
                        <a:pt x="13" y="0"/>
                      </a:cubicBezTo>
                      <a:cubicBezTo>
                        <a:pt x="7" y="0"/>
                        <a:pt x="0" y="2"/>
                        <a:pt x="0" y="8"/>
                      </a:cubicBezTo>
                      <a:cubicBezTo>
                        <a:pt x="0" y="12"/>
                        <a:pt x="0" y="12"/>
                        <a:pt x="0" y="12"/>
                      </a:cubicBezTo>
                      <a:cubicBezTo>
                        <a:pt x="0" y="18"/>
                        <a:pt x="7" y="22"/>
                        <a:pt x="13" y="22"/>
                      </a:cubicBezTo>
                      <a:cubicBezTo>
                        <a:pt x="16" y="22"/>
                        <a:pt x="16" y="22"/>
                        <a:pt x="16" y="22"/>
                      </a:cubicBezTo>
                      <a:cubicBezTo>
                        <a:pt x="22" y="22"/>
                        <a:pt x="28" y="18"/>
                        <a:pt x="28" y="12"/>
                      </a:cubicBezTo>
                      <a:cubicBezTo>
                        <a:pt x="28" y="8"/>
                        <a:pt x="28" y="8"/>
                        <a:pt x="28" y="8"/>
                      </a:cubicBezTo>
                      <a:cubicBezTo>
                        <a:pt x="28" y="2"/>
                        <a:pt x="22" y="0"/>
                        <a:pt x="16"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4" name="Freeform 58"/>
                <p:cNvSpPr/>
                <p:nvPr/>
              </p:nvSpPr>
              <p:spPr bwMode="auto">
                <a:xfrm>
                  <a:off x="6458025" y="4017791"/>
                  <a:ext cx="55558" cy="101260"/>
                </a:xfrm>
                <a:custGeom>
                  <a:avLst/>
                  <a:gdLst>
                    <a:gd name="T0" fmla="*/ 14 w 26"/>
                    <a:gd name="T1" fmla="*/ 0 h 48"/>
                    <a:gd name="T2" fmla="*/ 10 w 26"/>
                    <a:gd name="T3" fmla="*/ 0 h 48"/>
                    <a:gd name="T4" fmla="*/ 0 w 26"/>
                    <a:gd name="T5" fmla="*/ 9 h 48"/>
                    <a:gd name="T6" fmla="*/ 0 w 26"/>
                    <a:gd name="T7" fmla="*/ 38 h 48"/>
                    <a:gd name="T8" fmla="*/ 10 w 26"/>
                    <a:gd name="T9" fmla="*/ 48 h 48"/>
                    <a:gd name="T10" fmla="*/ 14 w 26"/>
                    <a:gd name="T11" fmla="*/ 48 h 48"/>
                    <a:gd name="T12" fmla="*/ 26 w 26"/>
                    <a:gd name="T13" fmla="*/ 38 h 48"/>
                    <a:gd name="T14" fmla="*/ 26 w 26"/>
                    <a:gd name="T15" fmla="*/ 9 h 48"/>
                    <a:gd name="T16" fmla="*/ 14 w 26"/>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8">
                      <a:moveTo>
                        <a:pt x="14" y="0"/>
                      </a:moveTo>
                      <a:cubicBezTo>
                        <a:pt x="10" y="0"/>
                        <a:pt x="10" y="0"/>
                        <a:pt x="10" y="0"/>
                      </a:cubicBezTo>
                      <a:cubicBezTo>
                        <a:pt x="4" y="0"/>
                        <a:pt x="0" y="3"/>
                        <a:pt x="0" y="9"/>
                      </a:cubicBezTo>
                      <a:cubicBezTo>
                        <a:pt x="0" y="38"/>
                        <a:pt x="0" y="38"/>
                        <a:pt x="0" y="38"/>
                      </a:cubicBezTo>
                      <a:cubicBezTo>
                        <a:pt x="0" y="44"/>
                        <a:pt x="4" y="48"/>
                        <a:pt x="10" y="48"/>
                      </a:cubicBezTo>
                      <a:cubicBezTo>
                        <a:pt x="14" y="48"/>
                        <a:pt x="14" y="48"/>
                        <a:pt x="14" y="48"/>
                      </a:cubicBezTo>
                      <a:cubicBezTo>
                        <a:pt x="20" y="48"/>
                        <a:pt x="26" y="44"/>
                        <a:pt x="26" y="38"/>
                      </a:cubicBezTo>
                      <a:cubicBezTo>
                        <a:pt x="26" y="9"/>
                        <a:pt x="26" y="9"/>
                        <a:pt x="26" y="9"/>
                      </a:cubicBezTo>
                      <a:cubicBezTo>
                        <a:pt x="26" y="3"/>
                        <a:pt x="20" y="0"/>
                        <a:pt x="14"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5" name="Freeform 59"/>
                <p:cNvSpPr/>
                <p:nvPr/>
              </p:nvSpPr>
              <p:spPr bwMode="auto">
                <a:xfrm>
                  <a:off x="6524337" y="3971193"/>
                  <a:ext cx="50182" cy="147857"/>
                </a:xfrm>
                <a:custGeom>
                  <a:avLst/>
                  <a:gdLst>
                    <a:gd name="T0" fmla="*/ 14 w 24"/>
                    <a:gd name="T1" fmla="*/ 0 h 70"/>
                    <a:gd name="T2" fmla="*/ 11 w 24"/>
                    <a:gd name="T3" fmla="*/ 0 h 70"/>
                    <a:gd name="T4" fmla="*/ 0 w 24"/>
                    <a:gd name="T5" fmla="*/ 12 h 70"/>
                    <a:gd name="T6" fmla="*/ 0 w 24"/>
                    <a:gd name="T7" fmla="*/ 60 h 70"/>
                    <a:gd name="T8" fmla="*/ 11 w 24"/>
                    <a:gd name="T9" fmla="*/ 70 h 70"/>
                    <a:gd name="T10" fmla="*/ 14 w 24"/>
                    <a:gd name="T11" fmla="*/ 70 h 70"/>
                    <a:gd name="T12" fmla="*/ 24 w 24"/>
                    <a:gd name="T13" fmla="*/ 60 h 70"/>
                    <a:gd name="T14" fmla="*/ 24 w 24"/>
                    <a:gd name="T15" fmla="*/ 12 h 70"/>
                    <a:gd name="T16" fmla="*/ 14 w 24"/>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70">
                      <a:moveTo>
                        <a:pt x="14" y="0"/>
                      </a:moveTo>
                      <a:cubicBezTo>
                        <a:pt x="11" y="0"/>
                        <a:pt x="11" y="0"/>
                        <a:pt x="11" y="0"/>
                      </a:cubicBezTo>
                      <a:cubicBezTo>
                        <a:pt x="5" y="0"/>
                        <a:pt x="0" y="6"/>
                        <a:pt x="0" y="12"/>
                      </a:cubicBezTo>
                      <a:cubicBezTo>
                        <a:pt x="0" y="60"/>
                        <a:pt x="0" y="60"/>
                        <a:pt x="0" y="60"/>
                      </a:cubicBezTo>
                      <a:cubicBezTo>
                        <a:pt x="0" y="65"/>
                        <a:pt x="5" y="70"/>
                        <a:pt x="11" y="70"/>
                      </a:cubicBezTo>
                      <a:cubicBezTo>
                        <a:pt x="14" y="70"/>
                        <a:pt x="14" y="70"/>
                        <a:pt x="14" y="70"/>
                      </a:cubicBezTo>
                      <a:cubicBezTo>
                        <a:pt x="20" y="70"/>
                        <a:pt x="24" y="65"/>
                        <a:pt x="24" y="60"/>
                      </a:cubicBezTo>
                      <a:cubicBezTo>
                        <a:pt x="24" y="12"/>
                        <a:pt x="24" y="12"/>
                        <a:pt x="24" y="12"/>
                      </a:cubicBezTo>
                      <a:cubicBezTo>
                        <a:pt x="24" y="6"/>
                        <a:pt x="20" y="0"/>
                        <a:pt x="14"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Freeform 60"/>
                <p:cNvSpPr/>
                <p:nvPr/>
              </p:nvSpPr>
              <p:spPr bwMode="auto">
                <a:xfrm>
                  <a:off x="6583480" y="3920115"/>
                  <a:ext cx="51078" cy="198935"/>
                </a:xfrm>
                <a:custGeom>
                  <a:avLst/>
                  <a:gdLst>
                    <a:gd name="T0" fmla="*/ 24 w 24"/>
                    <a:gd name="T1" fmla="*/ 11 h 94"/>
                    <a:gd name="T2" fmla="*/ 13 w 24"/>
                    <a:gd name="T3" fmla="*/ 0 h 94"/>
                    <a:gd name="T4" fmla="*/ 11 w 24"/>
                    <a:gd name="T5" fmla="*/ 0 h 94"/>
                    <a:gd name="T6" fmla="*/ 0 w 24"/>
                    <a:gd name="T7" fmla="*/ 11 h 94"/>
                    <a:gd name="T8" fmla="*/ 0 w 24"/>
                    <a:gd name="T9" fmla="*/ 83 h 94"/>
                    <a:gd name="T10" fmla="*/ 11 w 24"/>
                    <a:gd name="T11" fmla="*/ 94 h 94"/>
                    <a:gd name="T12" fmla="*/ 13 w 24"/>
                    <a:gd name="T13" fmla="*/ 94 h 94"/>
                    <a:gd name="T14" fmla="*/ 24 w 24"/>
                    <a:gd name="T15" fmla="*/ 83 h 94"/>
                    <a:gd name="T16" fmla="*/ 24 w 24"/>
                    <a:gd name="T17"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94">
                      <a:moveTo>
                        <a:pt x="24" y="11"/>
                      </a:moveTo>
                      <a:cubicBezTo>
                        <a:pt x="24" y="5"/>
                        <a:pt x="19" y="0"/>
                        <a:pt x="13" y="0"/>
                      </a:cubicBezTo>
                      <a:cubicBezTo>
                        <a:pt x="11" y="0"/>
                        <a:pt x="11" y="0"/>
                        <a:pt x="11" y="0"/>
                      </a:cubicBezTo>
                      <a:cubicBezTo>
                        <a:pt x="5" y="0"/>
                        <a:pt x="0" y="5"/>
                        <a:pt x="0" y="11"/>
                      </a:cubicBezTo>
                      <a:cubicBezTo>
                        <a:pt x="0" y="83"/>
                        <a:pt x="0" y="83"/>
                        <a:pt x="0" y="83"/>
                      </a:cubicBezTo>
                      <a:cubicBezTo>
                        <a:pt x="0" y="89"/>
                        <a:pt x="5" y="94"/>
                        <a:pt x="11" y="94"/>
                      </a:cubicBezTo>
                      <a:cubicBezTo>
                        <a:pt x="13" y="94"/>
                        <a:pt x="13" y="94"/>
                        <a:pt x="13" y="94"/>
                      </a:cubicBezTo>
                      <a:cubicBezTo>
                        <a:pt x="19" y="94"/>
                        <a:pt x="24" y="89"/>
                        <a:pt x="24" y="83"/>
                      </a:cubicBezTo>
                      <a:lnTo>
                        <a:pt x="24" y="11"/>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7" name="Freeform 61"/>
                <p:cNvSpPr/>
                <p:nvPr/>
              </p:nvSpPr>
              <p:spPr bwMode="auto">
                <a:xfrm>
                  <a:off x="6647103" y="3865453"/>
                  <a:ext cx="51078" cy="253597"/>
                </a:xfrm>
                <a:custGeom>
                  <a:avLst/>
                  <a:gdLst>
                    <a:gd name="T0" fmla="*/ 13 w 24"/>
                    <a:gd name="T1" fmla="*/ 0 h 120"/>
                    <a:gd name="T2" fmla="*/ 11 w 24"/>
                    <a:gd name="T3" fmla="*/ 0 h 120"/>
                    <a:gd name="T4" fmla="*/ 0 w 24"/>
                    <a:gd name="T5" fmla="*/ 12 h 120"/>
                    <a:gd name="T6" fmla="*/ 0 w 24"/>
                    <a:gd name="T7" fmla="*/ 109 h 120"/>
                    <a:gd name="T8" fmla="*/ 11 w 24"/>
                    <a:gd name="T9" fmla="*/ 120 h 120"/>
                    <a:gd name="T10" fmla="*/ 13 w 24"/>
                    <a:gd name="T11" fmla="*/ 120 h 120"/>
                    <a:gd name="T12" fmla="*/ 24 w 24"/>
                    <a:gd name="T13" fmla="*/ 109 h 120"/>
                    <a:gd name="T14" fmla="*/ 24 w 24"/>
                    <a:gd name="T15" fmla="*/ 12 h 120"/>
                    <a:gd name="T16" fmla="*/ 13 w 24"/>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20">
                      <a:moveTo>
                        <a:pt x="13" y="0"/>
                      </a:moveTo>
                      <a:cubicBezTo>
                        <a:pt x="11" y="0"/>
                        <a:pt x="11" y="0"/>
                        <a:pt x="11" y="0"/>
                      </a:cubicBezTo>
                      <a:cubicBezTo>
                        <a:pt x="5" y="0"/>
                        <a:pt x="0" y="6"/>
                        <a:pt x="0" y="12"/>
                      </a:cubicBezTo>
                      <a:cubicBezTo>
                        <a:pt x="0" y="109"/>
                        <a:pt x="0" y="109"/>
                        <a:pt x="0" y="109"/>
                      </a:cubicBezTo>
                      <a:cubicBezTo>
                        <a:pt x="0" y="115"/>
                        <a:pt x="5" y="120"/>
                        <a:pt x="11" y="120"/>
                      </a:cubicBezTo>
                      <a:cubicBezTo>
                        <a:pt x="13" y="120"/>
                        <a:pt x="13" y="120"/>
                        <a:pt x="13" y="120"/>
                      </a:cubicBezTo>
                      <a:cubicBezTo>
                        <a:pt x="19" y="120"/>
                        <a:pt x="24" y="115"/>
                        <a:pt x="24" y="109"/>
                      </a:cubicBezTo>
                      <a:cubicBezTo>
                        <a:pt x="24" y="12"/>
                        <a:pt x="24" y="12"/>
                        <a:pt x="24" y="12"/>
                      </a:cubicBezTo>
                      <a:cubicBezTo>
                        <a:pt x="24" y="6"/>
                        <a:pt x="19" y="0"/>
                        <a:pt x="13"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8" name="Freeform 62"/>
                <p:cNvSpPr/>
                <p:nvPr/>
              </p:nvSpPr>
              <p:spPr bwMode="auto">
                <a:xfrm>
                  <a:off x="6386337" y="3714908"/>
                  <a:ext cx="311844" cy="273311"/>
                </a:xfrm>
                <a:custGeom>
                  <a:avLst/>
                  <a:gdLst>
                    <a:gd name="T0" fmla="*/ 146 w 147"/>
                    <a:gd name="T1" fmla="*/ 6 h 129"/>
                    <a:gd name="T2" fmla="*/ 135 w 147"/>
                    <a:gd name="T3" fmla="*/ 2 h 129"/>
                    <a:gd name="T4" fmla="*/ 98 w 147"/>
                    <a:gd name="T5" fmla="*/ 16 h 129"/>
                    <a:gd name="T6" fmla="*/ 93 w 147"/>
                    <a:gd name="T7" fmla="*/ 27 h 129"/>
                    <a:gd name="T8" fmla="*/ 101 w 147"/>
                    <a:gd name="T9" fmla="*/ 33 h 129"/>
                    <a:gd name="T10" fmla="*/ 104 w 147"/>
                    <a:gd name="T11" fmla="*/ 32 h 129"/>
                    <a:gd name="T12" fmla="*/ 118 w 147"/>
                    <a:gd name="T13" fmla="*/ 27 h 129"/>
                    <a:gd name="T14" fmla="*/ 7 w 147"/>
                    <a:gd name="T15" fmla="*/ 112 h 129"/>
                    <a:gd name="T16" fmla="*/ 2 w 147"/>
                    <a:gd name="T17" fmla="*/ 123 h 129"/>
                    <a:gd name="T18" fmla="*/ 10 w 147"/>
                    <a:gd name="T19" fmla="*/ 129 h 129"/>
                    <a:gd name="T20" fmla="*/ 13 w 147"/>
                    <a:gd name="T21" fmla="*/ 128 h 129"/>
                    <a:gd name="T22" fmla="*/ 128 w 147"/>
                    <a:gd name="T23" fmla="*/ 43 h 129"/>
                    <a:gd name="T24" fmla="*/ 128 w 147"/>
                    <a:gd name="T25" fmla="*/ 51 h 129"/>
                    <a:gd name="T26" fmla="*/ 137 w 147"/>
                    <a:gd name="T27" fmla="*/ 60 h 129"/>
                    <a:gd name="T28" fmla="*/ 147 w 147"/>
                    <a:gd name="T29" fmla="*/ 51 h 129"/>
                    <a:gd name="T30" fmla="*/ 147 w 147"/>
                    <a:gd name="T31" fmla="*/ 11 h 129"/>
                    <a:gd name="T32" fmla="*/ 147 w 147"/>
                    <a:gd name="T33" fmla="*/ 11 h 129"/>
                    <a:gd name="T34" fmla="*/ 146 w 147"/>
                    <a:gd name="T35" fmla="*/ 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29">
                      <a:moveTo>
                        <a:pt x="146" y="6"/>
                      </a:moveTo>
                      <a:cubicBezTo>
                        <a:pt x="144" y="2"/>
                        <a:pt x="139" y="0"/>
                        <a:pt x="135" y="2"/>
                      </a:cubicBezTo>
                      <a:cubicBezTo>
                        <a:pt x="98" y="16"/>
                        <a:pt x="98" y="16"/>
                        <a:pt x="98" y="16"/>
                      </a:cubicBezTo>
                      <a:cubicBezTo>
                        <a:pt x="93" y="18"/>
                        <a:pt x="91" y="23"/>
                        <a:pt x="93" y="27"/>
                      </a:cubicBezTo>
                      <a:cubicBezTo>
                        <a:pt x="94" y="31"/>
                        <a:pt x="97" y="33"/>
                        <a:pt x="101" y="33"/>
                      </a:cubicBezTo>
                      <a:cubicBezTo>
                        <a:pt x="102" y="33"/>
                        <a:pt x="103" y="32"/>
                        <a:pt x="104" y="32"/>
                      </a:cubicBezTo>
                      <a:cubicBezTo>
                        <a:pt x="118" y="27"/>
                        <a:pt x="118" y="27"/>
                        <a:pt x="118" y="27"/>
                      </a:cubicBezTo>
                      <a:cubicBezTo>
                        <a:pt x="75" y="87"/>
                        <a:pt x="7" y="112"/>
                        <a:pt x="7" y="112"/>
                      </a:cubicBezTo>
                      <a:cubicBezTo>
                        <a:pt x="2" y="114"/>
                        <a:pt x="0" y="119"/>
                        <a:pt x="2" y="123"/>
                      </a:cubicBezTo>
                      <a:cubicBezTo>
                        <a:pt x="3" y="127"/>
                        <a:pt x="6" y="129"/>
                        <a:pt x="10" y="129"/>
                      </a:cubicBezTo>
                      <a:cubicBezTo>
                        <a:pt x="10" y="129"/>
                        <a:pt x="12" y="129"/>
                        <a:pt x="13" y="128"/>
                      </a:cubicBezTo>
                      <a:cubicBezTo>
                        <a:pt x="16" y="127"/>
                        <a:pt x="80" y="103"/>
                        <a:pt x="128" y="43"/>
                      </a:cubicBezTo>
                      <a:cubicBezTo>
                        <a:pt x="128" y="51"/>
                        <a:pt x="128" y="51"/>
                        <a:pt x="128" y="51"/>
                      </a:cubicBezTo>
                      <a:cubicBezTo>
                        <a:pt x="128" y="56"/>
                        <a:pt x="133" y="60"/>
                        <a:pt x="137" y="60"/>
                      </a:cubicBezTo>
                      <a:cubicBezTo>
                        <a:pt x="142" y="60"/>
                        <a:pt x="147" y="56"/>
                        <a:pt x="147" y="51"/>
                      </a:cubicBezTo>
                      <a:cubicBezTo>
                        <a:pt x="147" y="11"/>
                        <a:pt x="147" y="11"/>
                        <a:pt x="147" y="11"/>
                      </a:cubicBezTo>
                      <a:cubicBezTo>
                        <a:pt x="147" y="11"/>
                        <a:pt x="147" y="11"/>
                        <a:pt x="147" y="11"/>
                      </a:cubicBezTo>
                      <a:cubicBezTo>
                        <a:pt x="147" y="9"/>
                        <a:pt x="147" y="8"/>
                        <a:pt x="146" y="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grpSp>
          <p:nvGrpSpPr>
            <p:cNvPr id="16" name="Group 8"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976572" y="2515740"/>
              <a:ext cx="1093592" cy="1093592"/>
              <a:chOff x="6944513" y="2233171"/>
              <a:chExt cx="1362972" cy="1362972"/>
            </a:xfrm>
          </p:grpSpPr>
          <p:sp>
            <p:nvSpPr>
              <p:cNvPr id="17" name="Oval 63"/>
              <p:cNvSpPr>
                <a:spLocks noChangeArrowheads="1"/>
              </p:cNvSpPr>
              <p:nvPr/>
            </p:nvSpPr>
            <p:spPr bwMode="auto">
              <a:xfrm>
                <a:off x="6944513" y="2233171"/>
                <a:ext cx="1362972" cy="1362972"/>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8" name="Oval 64"/>
              <p:cNvSpPr>
                <a:spLocks noChangeArrowheads="1"/>
              </p:cNvSpPr>
              <p:nvPr/>
            </p:nvSpPr>
            <p:spPr bwMode="auto">
              <a:xfrm>
                <a:off x="7012616" y="2301275"/>
                <a:ext cx="1229452" cy="1229453"/>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9" name="Freeform 155"/>
              <p:cNvSpPr>
                <a:spLocks noEditPoints="1"/>
              </p:cNvSpPr>
              <p:nvPr/>
            </p:nvSpPr>
            <p:spPr bwMode="auto">
              <a:xfrm>
                <a:off x="7416504" y="2682179"/>
                <a:ext cx="418990" cy="464955"/>
              </a:xfrm>
              <a:custGeom>
                <a:avLst/>
                <a:gdLst>
                  <a:gd name="T0" fmla="*/ 288 w 300"/>
                  <a:gd name="T1" fmla="*/ 12 h 367"/>
                  <a:gd name="T2" fmla="*/ 259 w 300"/>
                  <a:gd name="T3" fmla="*/ 0 h 367"/>
                  <a:gd name="T4" fmla="*/ 42 w 300"/>
                  <a:gd name="T5" fmla="*/ 0 h 367"/>
                  <a:gd name="T6" fmla="*/ 12 w 300"/>
                  <a:gd name="T7" fmla="*/ 12 h 367"/>
                  <a:gd name="T8" fmla="*/ 0 w 300"/>
                  <a:gd name="T9" fmla="*/ 42 h 367"/>
                  <a:gd name="T10" fmla="*/ 0 w 300"/>
                  <a:gd name="T11" fmla="*/ 325 h 367"/>
                  <a:gd name="T12" fmla="*/ 12 w 300"/>
                  <a:gd name="T13" fmla="*/ 355 h 367"/>
                  <a:gd name="T14" fmla="*/ 42 w 300"/>
                  <a:gd name="T15" fmla="*/ 367 h 367"/>
                  <a:gd name="T16" fmla="*/ 259 w 300"/>
                  <a:gd name="T17" fmla="*/ 367 h 367"/>
                  <a:gd name="T18" fmla="*/ 288 w 300"/>
                  <a:gd name="T19" fmla="*/ 355 h 367"/>
                  <a:gd name="T20" fmla="*/ 300 w 300"/>
                  <a:gd name="T21" fmla="*/ 325 h 367"/>
                  <a:gd name="T22" fmla="*/ 300 w 300"/>
                  <a:gd name="T23" fmla="*/ 42 h 367"/>
                  <a:gd name="T24" fmla="*/ 288 w 300"/>
                  <a:gd name="T25" fmla="*/ 12 h 367"/>
                  <a:gd name="T26" fmla="*/ 162 w 300"/>
                  <a:gd name="T27" fmla="*/ 345 h 367"/>
                  <a:gd name="T28" fmla="*/ 150 w 300"/>
                  <a:gd name="T29" fmla="*/ 350 h 367"/>
                  <a:gd name="T30" fmla="*/ 138 w 300"/>
                  <a:gd name="T31" fmla="*/ 345 h 367"/>
                  <a:gd name="T32" fmla="*/ 133 w 300"/>
                  <a:gd name="T33" fmla="*/ 334 h 367"/>
                  <a:gd name="T34" fmla="*/ 138 w 300"/>
                  <a:gd name="T35" fmla="*/ 322 h 367"/>
                  <a:gd name="T36" fmla="*/ 150 w 300"/>
                  <a:gd name="T37" fmla="*/ 317 h 367"/>
                  <a:gd name="T38" fmla="*/ 162 w 300"/>
                  <a:gd name="T39" fmla="*/ 322 h 367"/>
                  <a:gd name="T40" fmla="*/ 167 w 300"/>
                  <a:gd name="T41" fmla="*/ 334 h 367"/>
                  <a:gd name="T42" fmla="*/ 162 w 300"/>
                  <a:gd name="T43" fmla="*/ 345 h 367"/>
                  <a:gd name="T44" fmla="*/ 267 w 300"/>
                  <a:gd name="T45" fmla="*/ 292 h 367"/>
                  <a:gd name="T46" fmla="*/ 265 w 300"/>
                  <a:gd name="T47" fmla="*/ 298 h 367"/>
                  <a:gd name="T48" fmla="*/ 259 w 300"/>
                  <a:gd name="T49" fmla="*/ 300 h 367"/>
                  <a:gd name="T50" fmla="*/ 42 w 300"/>
                  <a:gd name="T51" fmla="*/ 300 h 367"/>
                  <a:gd name="T52" fmla="*/ 36 w 300"/>
                  <a:gd name="T53" fmla="*/ 298 h 367"/>
                  <a:gd name="T54" fmla="*/ 33 w 300"/>
                  <a:gd name="T55" fmla="*/ 292 h 367"/>
                  <a:gd name="T56" fmla="*/ 33 w 300"/>
                  <a:gd name="T57" fmla="*/ 42 h 367"/>
                  <a:gd name="T58" fmla="*/ 36 w 300"/>
                  <a:gd name="T59" fmla="*/ 36 h 367"/>
                  <a:gd name="T60" fmla="*/ 42 w 300"/>
                  <a:gd name="T61" fmla="*/ 33 h 367"/>
                  <a:gd name="T62" fmla="*/ 259 w 300"/>
                  <a:gd name="T63" fmla="*/ 33 h 367"/>
                  <a:gd name="T64" fmla="*/ 265 w 300"/>
                  <a:gd name="T65" fmla="*/ 36 h 367"/>
                  <a:gd name="T66" fmla="*/ 267 w 300"/>
                  <a:gd name="T67" fmla="*/ 42 h 367"/>
                  <a:gd name="T68" fmla="*/ 267 w 300"/>
                  <a:gd name="T69" fmla="*/ 292 h 367"/>
                  <a:gd name="T70" fmla="*/ 267 w 300"/>
                  <a:gd name="T71" fmla="*/ 292 h 367"/>
                  <a:gd name="T72" fmla="*/ 267 w 300"/>
                  <a:gd name="T73" fmla="*/ 292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0" h="367">
                    <a:moveTo>
                      <a:pt x="288" y="12"/>
                    </a:moveTo>
                    <a:cubicBezTo>
                      <a:pt x="280" y="4"/>
                      <a:pt x="270" y="0"/>
                      <a:pt x="2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259" y="367"/>
                      <a:pt x="259" y="367"/>
                      <a:pt x="259" y="367"/>
                    </a:cubicBezTo>
                    <a:cubicBezTo>
                      <a:pt x="270" y="367"/>
                      <a:pt x="280" y="363"/>
                      <a:pt x="288" y="355"/>
                    </a:cubicBezTo>
                    <a:cubicBezTo>
                      <a:pt x="296" y="347"/>
                      <a:pt x="300" y="337"/>
                      <a:pt x="300" y="325"/>
                    </a:cubicBezTo>
                    <a:cubicBezTo>
                      <a:pt x="300" y="42"/>
                      <a:pt x="300" y="42"/>
                      <a:pt x="300" y="42"/>
                    </a:cubicBezTo>
                    <a:cubicBezTo>
                      <a:pt x="300" y="30"/>
                      <a:pt x="296" y="20"/>
                      <a:pt x="288" y="12"/>
                    </a:cubicBezTo>
                    <a:close/>
                    <a:moveTo>
                      <a:pt x="162" y="345"/>
                    </a:moveTo>
                    <a:cubicBezTo>
                      <a:pt x="159" y="349"/>
                      <a:pt x="155" y="350"/>
                      <a:pt x="150" y="350"/>
                    </a:cubicBezTo>
                    <a:cubicBezTo>
                      <a:pt x="146" y="350"/>
                      <a:pt x="142" y="349"/>
                      <a:pt x="138" y="345"/>
                    </a:cubicBezTo>
                    <a:cubicBezTo>
                      <a:pt x="135" y="342"/>
                      <a:pt x="133" y="338"/>
                      <a:pt x="133" y="334"/>
                    </a:cubicBezTo>
                    <a:cubicBezTo>
                      <a:pt x="133" y="329"/>
                      <a:pt x="135" y="325"/>
                      <a:pt x="138" y="322"/>
                    </a:cubicBezTo>
                    <a:cubicBezTo>
                      <a:pt x="142" y="319"/>
                      <a:pt x="146" y="317"/>
                      <a:pt x="150" y="317"/>
                    </a:cubicBezTo>
                    <a:cubicBezTo>
                      <a:pt x="155" y="317"/>
                      <a:pt x="159" y="319"/>
                      <a:pt x="162" y="322"/>
                    </a:cubicBezTo>
                    <a:cubicBezTo>
                      <a:pt x="165" y="325"/>
                      <a:pt x="167" y="329"/>
                      <a:pt x="167" y="334"/>
                    </a:cubicBezTo>
                    <a:cubicBezTo>
                      <a:pt x="167" y="338"/>
                      <a:pt x="165" y="342"/>
                      <a:pt x="162" y="345"/>
                    </a:cubicBezTo>
                    <a:close/>
                    <a:moveTo>
                      <a:pt x="267" y="292"/>
                    </a:moveTo>
                    <a:cubicBezTo>
                      <a:pt x="267" y="294"/>
                      <a:pt x="266" y="296"/>
                      <a:pt x="265" y="298"/>
                    </a:cubicBezTo>
                    <a:cubicBezTo>
                      <a:pt x="263" y="300"/>
                      <a:pt x="261" y="300"/>
                      <a:pt x="259" y="300"/>
                    </a:cubicBezTo>
                    <a:cubicBezTo>
                      <a:pt x="42" y="300"/>
                      <a:pt x="42" y="300"/>
                      <a:pt x="42" y="300"/>
                    </a:cubicBezTo>
                    <a:cubicBezTo>
                      <a:pt x="39" y="300"/>
                      <a:pt x="38" y="300"/>
                      <a:pt x="36" y="298"/>
                    </a:cubicBezTo>
                    <a:cubicBezTo>
                      <a:pt x="34" y="296"/>
                      <a:pt x="33" y="294"/>
                      <a:pt x="33" y="292"/>
                    </a:cubicBezTo>
                    <a:cubicBezTo>
                      <a:pt x="33" y="42"/>
                      <a:pt x="33" y="42"/>
                      <a:pt x="33" y="42"/>
                    </a:cubicBezTo>
                    <a:cubicBezTo>
                      <a:pt x="33" y="39"/>
                      <a:pt x="34" y="37"/>
                      <a:pt x="36" y="36"/>
                    </a:cubicBezTo>
                    <a:cubicBezTo>
                      <a:pt x="38" y="34"/>
                      <a:pt x="39" y="33"/>
                      <a:pt x="42" y="33"/>
                    </a:cubicBezTo>
                    <a:cubicBezTo>
                      <a:pt x="259" y="33"/>
                      <a:pt x="259" y="33"/>
                      <a:pt x="259" y="33"/>
                    </a:cubicBezTo>
                    <a:cubicBezTo>
                      <a:pt x="261" y="33"/>
                      <a:pt x="263" y="34"/>
                      <a:pt x="265" y="36"/>
                    </a:cubicBezTo>
                    <a:cubicBezTo>
                      <a:pt x="266" y="37"/>
                      <a:pt x="267" y="39"/>
                      <a:pt x="267" y="42"/>
                    </a:cubicBezTo>
                    <a:lnTo>
                      <a:pt x="267" y="292"/>
                    </a:lnTo>
                    <a:close/>
                    <a:moveTo>
                      <a:pt x="267" y="292"/>
                    </a:moveTo>
                    <a:cubicBezTo>
                      <a:pt x="267" y="292"/>
                      <a:pt x="267" y="292"/>
                      <a:pt x="267" y="292"/>
                    </a:cubicBezTo>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grpSp>
      <p:sp>
        <p:nvSpPr>
          <p:cNvPr id="40" name="文本框 39"/>
          <p:cNvSpPr txBox="1"/>
          <p:nvPr/>
        </p:nvSpPr>
        <p:spPr>
          <a:xfrm>
            <a:off x="8590280" y="1764030"/>
            <a:ext cx="2641600" cy="75565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fontAlgn="auto">
              <a:lnSpc>
                <a:spcPct val="12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rPr>
              <a:t>（三）非逻辑及非门</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endParaRPr>
          </a:p>
          <a:p>
            <a:pPr marL="0" marR="0" lvl="0" indent="0" algn="just" defTabSz="914400" rtl="0" fontAlgn="auto">
              <a:lnSpc>
                <a:spcPct val="12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rPr>
              <a:t>非就是反，就是否定。</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endParaRPr>
          </a:p>
        </p:txBody>
      </p:sp>
      <p:sp>
        <p:nvSpPr>
          <p:cNvPr id="43" name="文本框 42"/>
          <p:cNvSpPr txBox="1"/>
          <p:nvPr/>
        </p:nvSpPr>
        <p:spPr>
          <a:xfrm>
            <a:off x="7155180" y="4088130"/>
            <a:ext cx="2613025" cy="108775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fontAlgn="auto">
              <a:lnSpc>
                <a:spcPct val="12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（四）复合逻辑门</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fontAlgn="auto">
              <a:lnSpc>
                <a:spcPct val="12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1. 与非门。</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a:p>
            <a:pPr marL="0" marR="0" lvl="0" indent="0" algn="just" defTabSz="914400" rtl="0" fontAlgn="auto">
              <a:lnSpc>
                <a:spcPct val="12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rPr>
              <a:t>2. 或非门。</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微软雅黑" panose="020B0503020204020204" charset="-122"/>
              <a:sym typeface="+mn-lt"/>
            </a:endParaRPr>
          </a:p>
        </p:txBody>
      </p:sp>
      <p:sp>
        <p:nvSpPr>
          <p:cNvPr id="46" name="文本框 45"/>
          <p:cNvSpPr txBox="1"/>
          <p:nvPr/>
        </p:nvSpPr>
        <p:spPr>
          <a:xfrm>
            <a:off x="600710" y="3982085"/>
            <a:ext cx="3094990" cy="17519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fontAlgn="auto">
              <a:lnSpc>
                <a:spcPct val="12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rPr>
              <a:t>（一）与逻辑及与门</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endParaRPr>
          </a:p>
          <a:p>
            <a:pPr marL="0" marR="0" lvl="0" indent="0" algn="just" defTabSz="914400" rtl="0" fontAlgn="auto">
              <a:lnSpc>
                <a:spcPct val="12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rPr>
              <a:t>当决定某一事件的所有条件都具备时，该事件才会发生，这种因果关系称为与逻辑关系。</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endParaRPr>
          </a:p>
        </p:txBody>
      </p:sp>
      <p:sp>
        <p:nvSpPr>
          <p:cNvPr id="49" name="文本框 48"/>
          <p:cNvSpPr txBox="1"/>
          <p:nvPr/>
        </p:nvSpPr>
        <p:spPr>
          <a:xfrm>
            <a:off x="3007360" y="1553845"/>
            <a:ext cx="3700145" cy="17519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just" defTabSz="914400" rtl="0" fontAlgn="auto">
              <a:lnSpc>
                <a:spcPct val="12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rPr>
              <a:t>（二）或逻辑及或门</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endParaRPr>
          </a:p>
          <a:p>
            <a:pPr marL="0" marR="0" lvl="0" indent="0" algn="just" defTabSz="914400" rtl="0" fontAlgn="auto">
              <a:lnSpc>
                <a:spcPct val="120000"/>
              </a:lnSpc>
              <a:spcBef>
                <a:spcPts val="0"/>
              </a:spcBef>
              <a:spcAft>
                <a:spcPts val="0"/>
              </a:spcAft>
              <a:buClrTx/>
              <a:buSzTx/>
              <a:buFontTx/>
              <a:buNone/>
              <a:defRPr/>
            </a:pPr>
            <a:r>
              <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rPr>
              <a:t>当决定某一事件的几个条件中，只要有一个或者几个条件具备，该事件就会发生，这种因果关系称为或逻辑关系。</a:t>
            </a:r>
            <a:endParaRPr kumimoji="0" lang="zh-CN" altLang="en-US" sz="1800" b="0" i="0" u="none" strike="noStrike" kern="1200" cap="none" spc="300" normalizeH="0" baseline="0" noProof="0" dirty="0">
              <a:ln>
                <a:noFill/>
              </a:ln>
              <a:solidFill>
                <a:prstClr val="black">
                  <a:lumMod val="85000"/>
                  <a:lumOff val="15000"/>
                </a:prstClr>
              </a:solidFill>
              <a:effectLst/>
              <a:uLnTx/>
              <a:uFillTx/>
              <a:cs typeface="+mn-ea"/>
              <a:sym typeface="+mn-lt"/>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二、触发器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 name="圆角矩形 7"/>
          <p:cNvSpPr/>
          <p:nvPr>
            <p:custDataLst>
              <p:tags r:id="rId1"/>
            </p:custDataLst>
          </p:nvPr>
        </p:nvSpPr>
        <p:spPr bwMode="auto">
          <a:xfrm flipH="1">
            <a:off x="6971543" y="4773095"/>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微软雅黑" panose="020B0503020204020204" charset="-122"/>
                <a:ea typeface="微软雅黑" panose="020B0503020204020204" charset="-122"/>
              </a:rPr>
              <a:t>03</a:t>
            </a:r>
            <a:endParaRPr lang="en-US" sz="2800">
              <a:solidFill>
                <a:sysClr val="window" lastClr="FFFFFF"/>
              </a:solidFill>
              <a:latin typeface="微软雅黑" panose="020B0503020204020204" charset="-122"/>
              <a:ea typeface="微软雅黑" panose="020B0503020204020204" charset="-122"/>
            </a:endParaRPr>
          </a:p>
        </p:txBody>
      </p:sp>
      <p:sp>
        <p:nvSpPr>
          <p:cNvPr id="4" name="圆角矩形 5"/>
          <p:cNvSpPr/>
          <p:nvPr>
            <p:custDataLst>
              <p:tags r:id="rId2"/>
            </p:custDataLst>
          </p:nvPr>
        </p:nvSpPr>
        <p:spPr bwMode="auto">
          <a:xfrm rot="19781968">
            <a:off x="6541392" y="1499691"/>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02</a:t>
            </a:r>
            <a:endParaRPr lang="en-US" sz="2800" dirty="0">
              <a:solidFill>
                <a:sysClr val="window" lastClr="FFFFFF"/>
              </a:solidFill>
              <a:latin typeface="微软雅黑" panose="020B0503020204020204" charset="-122"/>
              <a:ea typeface="微软雅黑" panose="020B0503020204020204" charset="-122"/>
            </a:endParaRPr>
          </a:p>
        </p:txBody>
      </p:sp>
      <p:sp>
        <p:nvSpPr>
          <p:cNvPr id="11" name="等腰三角形 10"/>
          <p:cNvSpPr>
            <a:spLocks noChangeAspect="1"/>
          </p:cNvSpPr>
          <p:nvPr>
            <p:custDataLst>
              <p:tags r:id="rId3"/>
            </p:custDataLst>
          </p:nvPr>
        </p:nvSpPr>
        <p:spPr>
          <a:xfrm>
            <a:off x="5421421" y="3658689"/>
            <a:ext cx="1531651" cy="438713"/>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12" name="等腰三角形 11"/>
          <p:cNvSpPr>
            <a:spLocks noChangeAspect="1"/>
          </p:cNvSpPr>
          <p:nvPr>
            <p:custDataLst>
              <p:tags r:id="rId4"/>
            </p:custDataLst>
          </p:nvPr>
        </p:nvSpPr>
        <p:spPr>
          <a:xfrm rot="14400000">
            <a:off x="5626544" y="3291680"/>
            <a:ext cx="1531649" cy="43871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8" name="等腰三角形 37"/>
          <p:cNvSpPr>
            <a:spLocks noChangeAspect="1"/>
          </p:cNvSpPr>
          <p:nvPr>
            <p:custDataLst>
              <p:tags r:id="rId5"/>
            </p:custDataLst>
          </p:nvPr>
        </p:nvSpPr>
        <p:spPr>
          <a:xfrm rot="7172367">
            <a:off x="5216023" y="3300180"/>
            <a:ext cx="1531649" cy="438713"/>
          </a:xfrm>
          <a:prstGeom prst="triangl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9" name="任意多边形: 形状 31"/>
          <p:cNvSpPr/>
          <p:nvPr>
            <p:custDataLst>
              <p:tags r:id="rId6"/>
            </p:custDataLst>
          </p:nvPr>
        </p:nvSpPr>
        <p:spPr bwMode="auto">
          <a:xfrm rot="1746011">
            <a:off x="4343568" y="2698234"/>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41" name="任意多边形: 形状 33"/>
          <p:cNvSpPr/>
          <p:nvPr>
            <p:custDataLst>
              <p:tags r:id="rId7"/>
            </p:custDataLst>
          </p:nvPr>
        </p:nvSpPr>
        <p:spPr bwMode="auto">
          <a:xfrm rot="9007415">
            <a:off x="6423990" y="2367177"/>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42" name="任意多边形: 形状 34"/>
          <p:cNvSpPr/>
          <p:nvPr>
            <p:custDataLst>
              <p:tags r:id="rId8"/>
            </p:custDataLst>
          </p:nvPr>
        </p:nvSpPr>
        <p:spPr bwMode="auto">
          <a:xfrm rot="16200000">
            <a:off x="5674612" y="4259177"/>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44" name="圆角矩形 3"/>
          <p:cNvSpPr/>
          <p:nvPr>
            <p:custDataLst>
              <p:tags r:id="rId9"/>
            </p:custDataLst>
          </p:nvPr>
        </p:nvSpPr>
        <p:spPr bwMode="auto">
          <a:xfrm rot="1783700">
            <a:off x="3872354" y="3537903"/>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01</a:t>
            </a:r>
            <a:endParaRPr lang="en-US" sz="2800" dirty="0">
              <a:solidFill>
                <a:sysClr val="window" lastClr="FFFFFF"/>
              </a:solidFill>
              <a:latin typeface="微软雅黑" panose="020B0503020204020204" charset="-122"/>
              <a:ea typeface="微软雅黑" panose="020B0503020204020204" charset="-122"/>
            </a:endParaRPr>
          </a:p>
        </p:txBody>
      </p:sp>
      <p:sp>
        <p:nvSpPr>
          <p:cNvPr id="45" name="文本框 44"/>
          <p:cNvSpPr txBox="1"/>
          <p:nvPr>
            <p:custDataLst>
              <p:tags r:id="rId10"/>
            </p:custDataLst>
          </p:nvPr>
        </p:nvSpPr>
        <p:spPr bwMode="auto">
          <a:xfrm>
            <a:off x="679770" y="3451459"/>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（一）R-S 触发器</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47" name="文本框 46"/>
          <p:cNvSpPr txBox="1"/>
          <p:nvPr>
            <p:custDataLst>
              <p:tags r:id="rId11"/>
            </p:custDataLst>
          </p:nvPr>
        </p:nvSpPr>
        <p:spPr bwMode="auto">
          <a:xfrm>
            <a:off x="679769" y="3883693"/>
            <a:ext cx="2515188" cy="517065"/>
          </a:xfrm>
          <a:prstGeom prst="rect">
            <a:avLst/>
          </a:prstGeom>
          <a:noFill/>
        </p:spPr>
        <p:txBody>
          <a:bodyPr wrap="square" lIns="90000" tIns="0" rIns="90000" bIns="46800" anchor="t" anchorCtr="0">
            <a:noAutofit/>
          </a:bodyPr>
          <a:p>
            <a:pPr algn="l" latinLnBrk="0">
              <a:lnSpc>
                <a:spcPct val="120000"/>
              </a:lnSpc>
            </a:pPr>
            <a:r>
              <a:rPr lang="zh-CN" altLang="en-US" sz="1600" b="0" spc="150" dirty="0">
                <a:solidFill>
                  <a:srgbClr val="000000"/>
                </a:solidFill>
                <a:effectLst/>
                <a:latin typeface="微软雅黑" panose="020B0503020204020204" charset="-122"/>
                <a:ea typeface="微软雅黑" panose="020B0503020204020204" charset="-122"/>
              </a:rPr>
              <a:t>1. 基本 R-S 触发器。</a:t>
            </a:r>
            <a:endParaRPr lang="zh-CN" altLang="en-US" sz="1600" b="0" spc="150" dirty="0">
              <a:solidFill>
                <a:srgbClr val="000000"/>
              </a:solidFill>
              <a:effectLst/>
              <a:latin typeface="微软雅黑" panose="020B0503020204020204" charset="-122"/>
              <a:ea typeface="微软雅黑" panose="020B0503020204020204" charset="-122"/>
            </a:endParaRPr>
          </a:p>
          <a:p>
            <a:pPr algn="l" latinLnBrk="0">
              <a:lnSpc>
                <a:spcPct val="120000"/>
              </a:lnSpc>
            </a:pPr>
            <a:r>
              <a:rPr lang="zh-CN" altLang="en-US" sz="1600" b="0" spc="150" dirty="0">
                <a:solidFill>
                  <a:srgbClr val="000000"/>
                </a:solidFill>
                <a:effectLst/>
                <a:latin typeface="微软雅黑" panose="020B0503020204020204" charset="-122"/>
                <a:ea typeface="微软雅黑" panose="020B0503020204020204" charset="-122"/>
              </a:rPr>
              <a:t>2. 同步 R-S 触发器。</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48" name="文本框 47"/>
          <p:cNvSpPr txBox="1"/>
          <p:nvPr>
            <p:custDataLst>
              <p:tags r:id="rId12"/>
            </p:custDataLst>
          </p:nvPr>
        </p:nvSpPr>
        <p:spPr bwMode="auto">
          <a:xfrm>
            <a:off x="7773035" y="1193165"/>
            <a:ext cx="3155315" cy="369570"/>
          </a:xfrm>
          <a:prstGeom prst="rect">
            <a:avLst/>
          </a:prstGeom>
          <a:noFill/>
        </p:spPr>
        <p:txBody>
          <a:bodyPr wrap="square" lIns="90000" tIns="46800" rIns="90000" bIns="0" anchor="b" anchorCtr="0"/>
          <a:p>
            <a:pPr algn="l" latinLnBrk="0">
              <a:lnSpc>
                <a:spcPct val="120000"/>
              </a:lnSpc>
            </a:pPr>
            <a:r>
              <a:rPr lang="zh-CN" altLang="en-US" b="1" spc="300" dirty="0">
                <a:solidFill>
                  <a:srgbClr val="3498DB"/>
                </a:solidFill>
                <a:effectLst/>
                <a:latin typeface="微软雅黑" panose="020B0503020204020204" charset="-122"/>
                <a:ea typeface="微软雅黑" panose="020B0503020204020204" charset="-122"/>
                <a:cs typeface="+mn-ea"/>
              </a:rPr>
              <a:t>（二）主从 J-K 触发器</a:t>
            </a:r>
            <a:endParaRPr lang="zh-CN" altLang="en-US" b="1" spc="300" dirty="0">
              <a:solidFill>
                <a:srgbClr val="3498DB"/>
              </a:solidFill>
              <a:effectLst/>
              <a:latin typeface="微软雅黑" panose="020B0503020204020204" charset="-122"/>
              <a:ea typeface="微软雅黑" panose="020B0503020204020204" charset="-122"/>
              <a:cs typeface="+mn-ea"/>
            </a:endParaRPr>
          </a:p>
        </p:txBody>
      </p:sp>
      <p:sp>
        <p:nvSpPr>
          <p:cNvPr id="50" name="文本框 49"/>
          <p:cNvSpPr txBox="1"/>
          <p:nvPr>
            <p:custDataLst>
              <p:tags r:id="rId13"/>
            </p:custDataLst>
          </p:nvPr>
        </p:nvSpPr>
        <p:spPr bwMode="auto">
          <a:xfrm>
            <a:off x="7773035" y="1615440"/>
            <a:ext cx="3780790" cy="1563370"/>
          </a:xfrm>
          <a:prstGeom prst="rect">
            <a:avLst/>
          </a:prstGeom>
          <a:noFill/>
        </p:spPr>
        <p:txBody>
          <a:bodyPr wrap="square" lIns="90000" tIns="0" rIns="90000" bIns="46800" anchor="t" anchorCtr="0"/>
          <a:p>
            <a:pPr algn="just" latinLnBrk="0">
              <a:lnSpc>
                <a:spcPct val="120000"/>
              </a:lnSpc>
            </a:pPr>
            <a:r>
              <a:rPr lang="zh-CN" altLang="en-US" sz="1600" b="0" spc="150" dirty="0">
                <a:solidFill>
                  <a:srgbClr val="000000"/>
                </a:solidFill>
                <a:effectLst/>
                <a:latin typeface="微软雅黑" panose="020B0503020204020204" charset="-122"/>
                <a:ea typeface="微软雅黑" panose="020B0503020204020204" charset="-122"/>
              </a:rPr>
              <a:t>主从 J-K 触发器是一种功能齐全、应用广泛的触发器，它由两个同步 R-S 触发器组成，前一级称主触发器，后一级称从触发器，输入端改用 J、K 表示，故称主从 J-K触发器。</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63" name="文本框 62"/>
          <p:cNvSpPr txBox="1"/>
          <p:nvPr>
            <p:custDataLst>
              <p:tags r:id="rId14"/>
            </p:custDataLst>
          </p:nvPr>
        </p:nvSpPr>
        <p:spPr bwMode="auto">
          <a:xfrm>
            <a:off x="7875106" y="4732349"/>
            <a:ext cx="2515187"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AA3AA"/>
                </a:solidFill>
                <a:effectLst/>
                <a:latin typeface="微软雅黑" panose="020B0503020204020204" charset="-122"/>
                <a:ea typeface="微软雅黑" panose="020B0503020204020204" charset="-122"/>
                <a:cs typeface="+mn-ea"/>
              </a:rPr>
              <a:t>（三）D 触发器</a:t>
            </a:r>
            <a:endParaRPr lang="zh-CN" altLang="en-US" b="1" spc="300" dirty="0">
              <a:solidFill>
                <a:srgbClr val="1AA3AA"/>
              </a:solidFill>
              <a:effectLst/>
              <a:latin typeface="微软雅黑" panose="020B0503020204020204" charset="-122"/>
              <a:ea typeface="微软雅黑" panose="020B0503020204020204" charset="-122"/>
              <a:cs typeface="+mn-ea"/>
            </a:endParaRPr>
          </a:p>
        </p:txBody>
      </p:sp>
      <p:sp>
        <p:nvSpPr>
          <p:cNvPr id="64" name="文本框 63"/>
          <p:cNvSpPr txBox="1"/>
          <p:nvPr>
            <p:custDataLst>
              <p:tags r:id="rId15"/>
            </p:custDataLst>
          </p:nvPr>
        </p:nvSpPr>
        <p:spPr bwMode="auto">
          <a:xfrm>
            <a:off x="7875270" y="5154930"/>
            <a:ext cx="3053080" cy="1028700"/>
          </a:xfrm>
          <a:prstGeom prst="rect">
            <a:avLst/>
          </a:prstGeom>
          <a:noFill/>
        </p:spPr>
        <p:txBody>
          <a:bodyPr wrap="square" lIns="90000" tIns="0" rIns="90000" bIns="46800" anchor="t" anchorCtr="0">
            <a:normAutofit/>
          </a:bodyPr>
          <a:p>
            <a:pPr algn="l" latinLnBrk="0">
              <a:lnSpc>
                <a:spcPct val="120000"/>
              </a:lnSpc>
            </a:pPr>
            <a:r>
              <a:rPr lang="zh-CN" altLang="en-US" sz="1600" b="0" spc="150" dirty="0">
                <a:solidFill>
                  <a:srgbClr val="000000"/>
                </a:solidFill>
                <a:effectLst/>
                <a:latin typeface="微软雅黑" panose="020B0503020204020204" charset="-122"/>
                <a:ea typeface="微软雅黑" panose="020B0503020204020204" charset="-122"/>
              </a:rPr>
              <a:t>CP 处不加小圆圈，表明触发器是由 CP脉冲的上升沿触发。</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5" name="矩形 4"/>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三、计数器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37" name="任意多边形 36"/>
          <p:cNvSpPr/>
          <p:nvPr>
            <p:custDataLst>
              <p:tags r:id="rId1"/>
            </p:custDataLst>
          </p:nvPr>
        </p:nvSpPr>
        <p:spPr>
          <a:xfrm>
            <a:off x="6123254" y="2256153"/>
            <a:ext cx="785741" cy="1571481"/>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rgbClr val="DEAB81"/>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kern="0" dirty="0">
              <a:sym typeface="Arial" panose="020B0604020202020204" pitchFamily="34" charset="0"/>
            </a:endParaRPr>
          </a:p>
        </p:txBody>
      </p:sp>
      <p:sp>
        <p:nvSpPr>
          <p:cNvPr id="33" name="椭圆 32"/>
          <p:cNvSpPr/>
          <p:nvPr>
            <p:custDataLst>
              <p:tags r:id="rId2"/>
            </p:custDataLst>
          </p:nvPr>
        </p:nvSpPr>
        <p:spPr>
          <a:xfrm>
            <a:off x="6039977" y="2120216"/>
            <a:ext cx="166549" cy="519351"/>
          </a:xfrm>
          <a:prstGeom prst="ellipse">
            <a:avLst/>
          </a:prstGeom>
          <a:solidFill>
            <a:srgbClr val="DEAB81"/>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34" name="椭圆 33"/>
          <p:cNvSpPr/>
          <p:nvPr>
            <p:custDataLst>
              <p:tags r:id="rId3"/>
            </p:custDataLst>
          </p:nvPr>
        </p:nvSpPr>
        <p:spPr>
          <a:xfrm>
            <a:off x="6039977" y="3444220"/>
            <a:ext cx="166549" cy="519351"/>
          </a:xfrm>
          <a:prstGeom prst="ellipse">
            <a:avLst/>
          </a:prstGeom>
          <a:solidFill>
            <a:srgbClr val="869ACD"/>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5" name="椭圆 4"/>
          <p:cNvSpPr/>
          <p:nvPr>
            <p:custDataLst>
              <p:tags r:id="rId4"/>
            </p:custDataLst>
          </p:nvPr>
        </p:nvSpPr>
        <p:spPr>
          <a:xfrm>
            <a:off x="5714660" y="2609008"/>
            <a:ext cx="865770" cy="865770"/>
          </a:xfrm>
          <a:prstGeom prst="ellipse">
            <a:avLst/>
          </a:prstGeom>
          <a:solidFill>
            <a:srgbClr val="D9D9D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3200" b="1" kern="0" dirty="0">
                <a:solidFill>
                  <a:srgbClr val="DEAB81"/>
                </a:solidFill>
                <a:sym typeface="Arial" panose="020B0604020202020204" pitchFamily="34" charset="0"/>
              </a:rPr>
              <a:t>01</a:t>
            </a:r>
            <a:endParaRPr lang="zh-CN" altLang="en-US" sz="3200" b="1" kern="0" dirty="0">
              <a:solidFill>
                <a:srgbClr val="DEAB81"/>
              </a:solidFill>
              <a:sym typeface="Arial" panose="020B0604020202020204" pitchFamily="34" charset="0"/>
            </a:endParaRPr>
          </a:p>
        </p:txBody>
      </p:sp>
      <p:sp>
        <p:nvSpPr>
          <p:cNvPr id="43" name="椭圆 42"/>
          <p:cNvSpPr/>
          <p:nvPr>
            <p:custDataLst>
              <p:tags r:id="rId5"/>
            </p:custDataLst>
          </p:nvPr>
        </p:nvSpPr>
        <p:spPr>
          <a:xfrm>
            <a:off x="6039977" y="4768342"/>
            <a:ext cx="166549" cy="519351"/>
          </a:xfrm>
          <a:prstGeom prst="ellipse">
            <a:avLst/>
          </a:prstGeom>
          <a:solidFill>
            <a:srgbClr val="DEAB81"/>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6" name="任意多边形 5"/>
          <p:cNvSpPr/>
          <p:nvPr>
            <p:custDataLst>
              <p:tags r:id="rId6"/>
            </p:custDataLst>
          </p:nvPr>
        </p:nvSpPr>
        <p:spPr>
          <a:xfrm flipH="1">
            <a:off x="5338159" y="3580272"/>
            <a:ext cx="785741" cy="1571481"/>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rgbClr val="869ACD"/>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kern="0" dirty="0">
              <a:sym typeface="Arial" panose="020B0604020202020204" pitchFamily="34" charset="0"/>
            </a:endParaRPr>
          </a:p>
        </p:txBody>
      </p:sp>
      <p:sp>
        <p:nvSpPr>
          <p:cNvPr id="66" name="椭圆 65"/>
          <p:cNvSpPr/>
          <p:nvPr>
            <p:custDataLst>
              <p:tags r:id="rId7"/>
            </p:custDataLst>
          </p:nvPr>
        </p:nvSpPr>
        <p:spPr>
          <a:xfrm flipH="1">
            <a:off x="5666722" y="3933128"/>
            <a:ext cx="865770" cy="865770"/>
          </a:xfrm>
          <a:prstGeom prst="ellipse">
            <a:avLst/>
          </a:prstGeom>
          <a:solidFill>
            <a:srgbClr val="D9D9D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3200" b="1" kern="0" dirty="0">
                <a:solidFill>
                  <a:srgbClr val="869ACD"/>
                </a:solidFill>
                <a:sym typeface="Arial" panose="020B0604020202020204" pitchFamily="34" charset="0"/>
              </a:rPr>
              <a:t>02</a:t>
            </a:r>
            <a:endParaRPr lang="zh-CN" altLang="en-US" sz="3200" b="1" kern="0" dirty="0">
              <a:solidFill>
                <a:srgbClr val="869ACD"/>
              </a:solidFill>
              <a:sym typeface="Arial" panose="020B0604020202020204" pitchFamily="34" charset="0"/>
            </a:endParaRPr>
          </a:p>
        </p:txBody>
      </p:sp>
      <p:sp>
        <p:nvSpPr>
          <p:cNvPr id="75" name="矩形 74"/>
          <p:cNvSpPr/>
          <p:nvPr>
            <p:custDataLst>
              <p:tags r:id="rId8"/>
            </p:custDataLst>
          </p:nvPr>
        </p:nvSpPr>
        <p:spPr>
          <a:xfrm>
            <a:off x="1514475" y="1849755"/>
            <a:ext cx="4066540" cy="2383790"/>
          </a:xfrm>
          <a:prstGeom prst="rect">
            <a:avLst/>
          </a:prstGeom>
        </p:spPr>
        <p:txBody>
          <a:bodyPr wrap="square" anchor="ctr" anchorCtr="0"/>
          <a:p>
            <a:pPr algn="just">
              <a:lnSpc>
                <a:spcPct val="150000"/>
              </a:lnSpc>
            </a:pPr>
            <a:r>
              <a:rPr lang="zh-CN" altLang="en-US" dirty="0">
                <a:solidFill>
                  <a:srgbClr val="00B05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（一）计数器分类</a:t>
            </a:r>
            <a:endParaRPr lang="zh-CN" altLang="en-US" dirty="0">
              <a:solidFill>
                <a:srgbClr val="00B05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rPr>
              <a:t>计数器的种类繁多，从不同的角度出发，有不同的分类方法。</a:t>
            </a:r>
            <a:endPar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rPr>
              <a:t>1. 按计数进位制分。</a:t>
            </a:r>
            <a:endPar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rPr>
              <a:t>2. 按计数脉冲输入方式分。</a:t>
            </a:r>
            <a:endPar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rPr>
              <a:t>3. 按计数增减趋势分。</a:t>
            </a:r>
            <a:endPar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79" name="矩形 78"/>
          <p:cNvSpPr/>
          <p:nvPr>
            <p:custDataLst>
              <p:tags r:id="rId9"/>
            </p:custDataLst>
          </p:nvPr>
        </p:nvSpPr>
        <p:spPr>
          <a:xfrm>
            <a:off x="6532245" y="3733800"/>
            <a:ext cx="3474085" cy="1950720"/>
          </a:xfrm>
          <a:prstGeom prst="rect">
            <a:avLst/>
          </a:prstGeom>
        </p:spPr>
        <p:txBody>
          <a:bodyPr wrap="square" anchor="ctr" anchorCtr="0">
            <a:normAutofit/>
          </a:bodyPr>
          <a:p>
            <a:pPr algn="just">
              <a:lnSpc>
                <a:spcPct val="150000"/>
              </a:lnSpc>
              <a:buClrTx/>
              <a:buSzTx/>
              <a:buFontTx/>
            </a:pPr>
            <a:r>
              <a:rPr lang="zh-CN" altLang="en-US" dirty="0">
                <a:solidFill>
                  <a:srgbClr val="00B05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（二）计数器的使用</a:t>
            </a:r>
            <a:endParaRPr lang="zh-CN" altLang="en-US" dirty="0">
              <a:solidFill>
                <a:srgbClr val="00B05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rPr>
              <a:t>1. 二进制计数器。</a:t>
            </a:r>
            <a:endPar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rPr>
              <a:t>2. 中规模十进制计数器。</a:t>
            </a:r>
            <a:endPar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rPr>
              <a:t>3. 任意进制计数器。</a:t>
            </a:r>
            <a:endPar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四、译码器</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cxnSp>
        <p:nvCxnSpPr>
          <p:cNvPr id="25603" name="直接连接符 11"/>
          <p:cNvCxnSpPr>
            <a:cxnSpLocks noChangeShapeType="1"/>
          </p:cNvCxnSpPr>
          <p:nvPr>
            <p:custDataLst>
              <p:tags r:id="rId1"/>
            </p:custDataLst>
          </p:nvPr>
        </p:nvCxnSpPr>
        <p:spPr bwMode="auto">
          <a:xfrm>
            <a:off x="5172393" y="3789045"/>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5604" name="椭圆 12"/>
          <p:cNvSpPr>
            <a:spLocks noChangeArrowheads="1"/>
          </p:cNvSpPr>
          <p:nvPr>
            <p:custDataLst>
              <p:tags r:id="rId2"/>
            </p:custDataLst>
          </p:nvPr>
        </p:nvSpPr>
        <p:spPr bwMode="auto">
          <a:xfrm>
            <a:off x="4702493" y="3596958"/>
            <a:ext cx="406400" cy="406400"/>
          </a:xfrm>
          <a:prstGeom prst="ellipse">
            <a:avLst/>
          </a:pr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dirty="0">
                <a:solidFill>
                  <a:sysClr val="window" lastClr="FFFFFF"/>
                </a:solidFill>
                <a:latin typeface="Arial" panose="020B0604020202020204" pitchFamily="34" charset="0"/>
                <a:ea typeface="+mn-ea"/>
              </a:rPr>
              <a:t>1</a:t>
            </a:r>
            <a:endParaRPr lang="zh-CN" altLang="en-US" sz="2000" dirty="0">
              <a:solidFill>
                <a:sysClr val="window" lastClr="FFFFFF"/>
              </a:solidFill>
              <a:latin typeface="Arial" panose="020B0604020202020204" pitchFamily="34" charset="0"/>
              <a:ea typeface="黑体" panose="02010609060101010101" charset="-122"/>
            </a:endParaRPr>
          </a:p>
        </p:txBody>
      </p:sp>
      <p:sp>
        <p:nvSpPr>
          <p:cNvPr id="25605" name="文本框 28"/>
          <p:cNvSpPr txBox="1">
            <a:spLocks noChangeArrowheads="1"/>
          </p:cNvSpPr>
          <p:nvPr>
            <p:custDataLst>
              <p:tags r:id="rId3"/>
            </p:custDataLst>
          </p:nvPr>
        </p:nvSpPr>
        <p:spPr bwMode="auto">
          <a:xfrm>
            <a:off x="654685" y="2482215"/>
            <a:ext cx="4048125" cy="321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36000" rIns="72000" bIns="36000" anchor="ct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just" eaLnBrk="1" hangingPunct="1">
              <a:lnSpc>
                <a:spcPct val="150000"/>
              </a:lnSpc>
              <a:spcAft>
                <a:spcPts val="600"/>
              </a:spcAft>
              <a:buNone/>
            </a:pPr>
            <a:r>
              <a:rPr lang="zh-CN" altLang="en-US" sz="1600" b="1" dirty="0">
                <a:solidFill>
                  <a:sysClr val="windowText" lastClr="000000"/>
                </a:solidFill>
                <a:latin typeface="微软雅黑" panose="020B0503020204020204" charset="-122"/>
                <a:ea typeface="微软雅黑" panose="020B0503020204020204" charset="-122"/>
                <a:cs typeface="微软雅黑" panose="020B0503020204020204" charset="-122"/>
              </a:rPr>
              <a:t>（一）变量译码器（又称二进制译码器）</a:t>
            </a:r>
            <a:endParaRPr lang="zh-CN" altLang="en-US" sz="1600" b="1" dirty="0">
              <a:solidFill>
                <a:sysClr val="windowText" lastClr="000000"/>
              </a:solidFill>
              <a:latin typeface="微软雅黑" panose="020B0503020204020204" charset="-122"/>
              <a:ea typeface="微软雅黑" panose="020B0503020204020204" charset="-122"/>
              <a:cs typeface="微软雅黑" panose="020B0503020204020204" charset="-122"/>
            </a:endParaRPr>
          </a:p>
          <a:p>
            <a:pPr algn="just" eaLnBrk="1" hangingPunct="1">
              <a:lnSpc>
                <a:spcPct val="150000"/>
              </a:lnSpc>
              <a:spcAft>
                <a:spcPts val="600"/>
              </a:spcAft>
              <a:buNone/>
            </a:pPr>
            <a:r>
              <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rPr>
              <a:t>用以表示输入变量的状态，如 2 线 -4 线、3 线 -8 线和 4 线 -16 线译码器。若有n 个输入变量，则有 2</a:t>
            </a:r>
            <a:r>
              <a:rPr lang="zh-CN" altLang="en-US" sz="1600" baseline="30000" dirty="0">
                <a:solidFill>
                  <a:sysClr val="windowText" lastClr="000000"/>
                </a:solidFill>
                <a:latin typeface="微软雅黑" panose="020B0503020204020204" charset="-122"/>
                <a:ea typeface="微软雅黑" panose="020B0503020204020204" charset="-122"/>
                <a:cs typeface="微软雅黑" panose="020B0503020204020204" charset="-122"/>
              </a:rPr>
              <a:t>n</a:t>
            </a:r>
            <a:r>
              <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rPr>
              <a:t> 个不同的组合状态，就有 2</a:t>
            </a:r>
            <a:r>
              <a:rPr lang="zh-CN" altLang="en-US" sz="1600" baseline="30000" dirty="0">
                <a:solidFill>
                  <a:sysClr val="windowText" lastClr="000000"/>
                </a:solidFill>
                <a:latin typeface="微软雅黑" panose="020B0503020204020204" charset="-122"/>
                <a:ea typeface="微软雅黑" panose="020B0503020204020204" charset="-122"/>
                <a:cs typeface="微软雅黑" panose="020B0503020204020204" charset="-122"/>
              </a:rPr>
              <a:t>n</a:t>
            </a:r>
            <a:r>
              <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rPr>
              <a:t> 个输出端供其使用。而每一个输出所代表的函数对应于 n 个输入变量的最小项。</a:t>
            </a:r>
            <a:endPar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endParaRPr>
          </a:p>
        </p:txBody>
      </p:sp>
      <p:sp>
        <p:nvSpPr>
          <p:cNvPr id="25607" name="任意多边形 31"/>
          <p:cNvSpPr/>
          <p:nvPr>
            <p:custDataLst>
              <p:tags r:id="rId4"/>
            </p:custDataLst>
          </p:nvPr>
        </p:nvSpPr>
        <p:spPr bwMode="auto">
          <a:xfrm flipH="1" flipV="1">
            <a:off x="5775643" y="3757295"/>
            <a:ext cx="1701800" cy="850900"/>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25606" name="任意多边形 24"/>
          <p:cNvSpPr/>
          <p:nvPr>
            <p:custDataLst>
              <p:tags r:id="rId5"/>
            </p:custDataLst>
          </p:nvPr>
        </p:nvSpPr>
        <p:spPr bwMode="auto">
          <a:xfrm>
            <a:off x="5775643" y="2084070"/>
            <a:ext cx="1701800" cy="849313"/>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cxnSp>
        <p:nvCxnSpPr>
          <p:cNvPr id="25608" name="直接连接符 33"/>
          <p:cNvCxnSpPr>
            <a:cxnSpLocks noChangeShapeType="1"/>
          </p:cNvCxnSpPr>
          <p:nvPr>
            <p:custDataLst>
              <p:tags r:id="rId6"/>
            </p:custDataLst>
          </p:nvPr>
        </p:nvCxnSpPr>
        <p:spPr bwMode="auto">
          <a:xfrm flipH="1">
            <a:off x="7502843" y="2900045"/>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5609" name="椭圆 34"/>
          <p:cNvSpPr>
            <a:spLocks noChangeArrowheads="1"/>
          </p:cNvSpPr>
          <p:nvPr>
            <p:custDataLst>
              <p:tags r:id="rId7"/>
            </p:custDataLst>
          </p:nvPr>
        </p:nvSpPr>
        <p:spPr bwMode="auto">
          <a:xfrm flipH="1">
            <a:off x="8125143" y="2707958"/>
            <a:ext cx="406400" cy="406400"/>
          </a:xfrm>
          <a:prstGeom prst="ellipse">
            <a:avLst/>
          </a:pr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dirty="0">
                <a:solidFill>
                  <a:sysClr val="window" lastClr="FFFFFF"/>
                </a:solidFill>
                <a:latin typeface="Arial" panose="020B0604020202020204" pitchFamily="34" charset="0"/>
                <a:ea typeface="+mn-ea"/>
              </a:rPr>
              <a:t>2</a:t>
            </a:r>
            <a:endParaRPr lang="zh-CN" altLang="en-US" sz="2000" dirty="0">
              <a:solidFill>
                <a:sysClr val="window" lastClr="FFFFFF"/>
              </a:solidFill>
              <a:latin typeface="Arial" panose="020B0604020202020204" pitchFamily="34" charset="0"/>
              <a:ea typeface="黑体" panose="02010609060101010101" charset="-122"/>
            </a:endParaRPr>
          </a:p>
        </p:txBody>
      </p:sp>
      <p:sp>
        <p:nvSpPr>
          <p:cNvPr id="25610" name="文本框 35"/>
          <p:cNvSpPr txBox="1">
            <a:spLocks noChangeArrowheads="1"/>
          </p:cNvSpPr>
          <p:nvPr>
            <p:custDataLst>
              <p:tags r:id="rId8"/>
            </p:custDataLst>
          </p:nvPr>
        </p:nvSpPr>
        <p:spPr bwMode="auto">
          <a:xfrm>
            <a:off x="8691880" y="2163445"/>
            <a:ext cx="289306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36000" rIns="72000" bIns="36000" anchor="ctr">
            <a:normAutofit lnSpcReduction="10000"/>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just" eaLnBrk="1" hangingPunct="1">
              <a:lnSpc>
                <a:spcPct val="150000"/>
              </a:lnSpc>
              <a:spcBef>
                <a:spcPct val="0"/>
              </a:spcBef>
              <a:buClrTx/>
              <a:buSzTx/>
              <a:buNone/>
            </a:pPr>
            <a:r>
              <a:rPr lang="zh-CN" altLang="en-US" sz="1600" b="1" dirty="0">
                <a:solidFill>
                  <a:sysClr val="windowText" lastClr="000000"/>
                </a:solidFill>
                <a:latin typeface="微软雅黑" panose="020B0503020204020204" charset="-122"/>
                <a:ea typeface="微软雅黑" panose="020B0503020204020204" charset="-122"/>
                <a:cs typeface="微软雅黑" panose="020B0503020204020204" charset="-122"/>
              </a:rPr>
              <a:t>（二）数码显示译码器</a:t>
            </a:r>
            <a:endParaRPr lang="zh-CN" altLang="en-US" sz="1600" b="1" dirty="0">
              <a:solidFill>
                <a:sysClr val="windowText" lastClr="000000"/>
              </a:solidFill>
              <a:latin typeface="微软雅黑" panose="020B0503020204020204" charset="-122"/>
              <a:ea typeface="微软雅黑" panose="020B0503020204020204" charset="-122"/>
              <a:cs typeface="微软雅黑" panose="020B0503020204020204" charset="-122"/>
            </a:endParaRPr>
          </a:p>
          <a:p>
            <a:pPr algn="just" eaLnBrk="1" hangingPunct="1">
              <a:lnSpc>
                <a:spcPct val="150000"/>
              </a:lnSpc>
              <a:spcBef>
                <a:spcPct val="0"/>
              </a:spcBef>
              <a:buClrTx/>
              <a:buSzTx/>
              <a:buNone/>
            </a:pPr>
            <a:r>
              <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rPr>
              <a:t>1. 七段发光二极管（LED）数码管。</a:t>
            </a:r>
            <a:endPar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endParaRPr>
          </a:p>
          <a:p>
            <a:pPr algn="just" eaLnBrk="1" hangingPunct="1">
              <a:lnSpc>
                <a:spcPct val="150000"/>
              </a:lnSpc>
              <a:spcBef>
                <a:spcPct val="0"/>
              </a:spcBef>
              <a:buClrTx/>
              <a:buSzTx/>
              <a:buNone/>
            </a:pPr>
            <a:r>
              <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rPr>
              <a:t>2. BCD 码七段译码驱动器。</a:t>
            </a:r>
            <a:endPar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五、数字电路读图</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cxnSp>
        <p:nvCxnSpPr>
          <p:cNvPr id="44" name="直接连接符 43"/>
          <p:cNvCxnSpPr/>
          <p:nvPr>
            <p:custDataLst>
              <p:tags r:id="rId1"/>
            </p:custDataLst>
          </p:nvPr>
        </p:nvCxnSpPr>
        <p:spPr>
          <a:xfrm flipH="1">
            <a:off x="3730916" y="1831778"/>
            <a:ext cx="836883" cy="1609"/>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5" name="直接连接符 44"/>
          <p:cNvCxnSpPr/>
          <p:nvPr>
            <p:custDataLst>
              <p:tags r:id="rId2"/>
            </p:custDataLst>
          </p:nvPr>
        </p:nvCxnSpPr>
        <p:spPr>
          <a:xfrm rot="16200000" flipV="1">
            <a:off x="4521135" y="1867984"/>
            <a:ext cx="386084" cy="308846"/>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2" name="直接连接符 41"/>
          <p:cNvCxnSpPr/>
          <p:nvPr>
            <p:custDataLst>
              <p:tags r:id="rId3"/>
            </p:custDataLst>
          </p:nvPr>
        </p:nvCxnSpPr>
        <p:spPr>
          <a:xfrm>
            <a:off x="7282077" y="1831778"/>
            <a:ext cx="836883" cy="1609"/>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4"/>
            </p:custDataLst>
          </p:nvPr>
        </p:nvCxnSpPr>
        <p:spPr>
          <a:xfrm rot="5400000" flipH="1" flipV="1">
            <a:off x="6942656" y="1867984"/>
            <a:ext cx="386084" cy="308846"/>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5"/>
            </p:custDataLst>
          </p:nvPr>
        </p:nvCxnSpPr>
        <p:spPr>
          <a:xfrm flipV="1">
            <a:off x="5962008" y="5125327"/>
            <a:ext cx="836883" cy="1609"/>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6"/>
            </p:custDataLst>
          </p:nvPr>
        </p:nvCxnSpPr>
        <p:spPr>
          <a:xfrm rot="16200000" flipH="1">
            <a:off x="5622588" y="4781883"/>
            <a:ext cx="386084" cy="308846"/>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8" name="任意多边形 7"/>
          <p:cNvSpPr/>
          <p:nvPr>
            <p:custDataLst>
              <p:tags r:id="rId7"/>
            </p:custDataLst>
          </p:nvPr>
        </p:nvSpPr>
        <p:spPr bwMode="auto">
          <a:xfrm>
            <a:off x="4388879" y="2840080"/>
            <a:ext cx="892499" cy="1604425"/>
          </a:xfrm>
          <a:custGeom>
            <a:avLst/>
            <a:gdLst/>
            <a:ahLst/>
            <a:cxnLst>
              <a:cxn ang="0">
                <a:pos x="318" y="410"/>
              </a:cxn>
              <a:cxn ang="0">
                <a:pos x="318" y="101"/>
              </a:cxn>
              <a:cxn ang="0">
                <a:pos x="76" y="0"/>
              </a:cxn>
              <a:cxn ang="0">
                <a:pos x="33" y="0"/>
              </a:cxn>
              <a:cxn ang="0">
                <a:pos x="0" y="181"/>
              </a:cxn>
              <a:cxn ang="0">
                <a:pos x="172" y="249"/>
              </a:cxn>
              <a:cxn ang="0">
                <a:pos x="173" y="250"/>
              </a:cxn>
              <a:cxn ang="0">
                <a:pos x="180" y="368"/>
              </a:cxn>
              <a:cxn ang="0">
                <a:pos x="176" y="369"/>
              </a:cxn>
              <a:cxn ang="0">
                <a:pos x="17" y="454"/>
              </a:cxn>
              <a:cxn ang="0">
                <a:pos x="75" y="630"/>
              </a:cxn>
              <a:cxn ang="0">
                <a:pos x="259" y="607"/>
              </a:cxn>
              <a:cxn ang="0">
                <a:pos x="260" y="606"/>
              </a:cxn>
              <a:cxn ang="0">
                <a:pos x="324" y="706"/>
              </a:cxn>
              <a:cxn ang="0">
                <a:pos x="320" y="710"/>
              </a:cxn>
              <a:cxn ang="0">
                <a:pos x="222" y="861"/>
              </a:cxn>
              <a:cxn ang="0">
                <a:pos x="300" y="933"/>
              </a:cxn>
              <a:cxn ang="0">
                <a:pos x="518" y="727"/>
              </a:cxn>
              <a:cxn ang="0">
                <a:pos x="318" y="410"/>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rgbClr val="1F74AD"/>
          </a:solidFill>
          <a:ln w="9525">
            <a:noFill/>
            <a:round/>
          </a:ln>
        </p:spPr>
        <p:txBody>
          <a:bodyPr anchor="ctr"/>
          <a:p>
            <a:pPr algn="ctr">
              <a:lnSpc>
                <a:spcPct val="130000"/>
              </a:lnSpc>
            </a:pPr>
          </a:p>
        </p:txBody>
      </p:sp>
      <p:sp>
        <p:nvSpPr>
          <p:cNvPr id="9" name="任意多边形 8"/>
          <p:cNvSpPr/>
          <p:nvPr>
            <p:custDataLst>
              <p:tags r:id="rId8"/>
            </p:custDataLst>
          </p:nvPr>
        </p:nvSpPr>
        <p:spPr bwMode="auto">
          <a:xfrm>
            <a:off x="6003679" y="1727572"/>
            <a:ext cx="1436302" cy="1176854"/>
          </a:xfrm>
          <a:custGeom>
            <a:avLst/>
            <a:gdLst/>
            <a:ahLst/>
            <a:cxnLst>
              <a:cxn ang="0">
                <a:pos x="547" y="684"/>
              </a:cxn>
              <a:cxn ang="0">
                <a:pos x="834" y="605"/>
              </a:cxn>
              <a:cxn ang="0">
                <a:pos x="811" y="534"/>
              </a:cxn>
              <a:cxn ang="0">
                <a:pos x="627" y="557"/>
              </a:cxn>
              <a:cxn ang="0">
                <a:pos x="563" y="456"/>
              </a:cxn>
              <a:cxn ang="0">
                <a:pos x="566" y="453"/>
              </a:cxn>
              <a:cxn ang="0">
                <a:pos x="664" y="303"/>
              </a:cxn>
              <a:cxn ang="0">
                <a:pos x="529" y="177"/>
              </a:cxn>
              <a:cxn ang="0">
                <a:pos x="379" y="285"/>
              </a:cxn>
              <a:cxn ang="0">
                <a:pos x="275" y="227"/>
              </a:cxn>
              <a:cxn ang="0">
                <a:pos x="276" y="224"/>
              </a:cxn>
              <a:cxn ang="0">
                <a:pos x="289" y="45"/>
              </a:cxn>
              <a:cxn ang="0">
                <a:pos x="110" y="0"/>
              </a:cxn>
              <a:cxn ang="0">
                <a:pos x="30" y="166"/>
              </a:cxn>
              <a:cxn ang="0">
                <a:pos x="0" y="163"/>
              </a:cxn>
              <a:cxn ang="0">
                <a:pos x="0" y="290"/>
              </a:cxn>
              <a:cxn ang="0">
                <a:pos x="547" y="684"/>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rgbClr val="1AA3AA"/>
          </a:solidFill>
          <a:ln w="9525">
            <a:noFill/>
            <a:round/>
          </a:ln>
        </p:spPr>
        <p:txBody>
          <a:bodyPr anchor="ctr"/>
          <a:p>
            <a:pPr algn="ctr">
              <a:lnSpc>
                <a:spcPct val="130000"/>
              </a:lnSpc>
            </a:pPr>
          </a:p>
        </p:txBody>
      </p:sp>
      <p:sp>
        <p:nvSpPr>
          <p:cNvPr id="10" name="任意多边形 9"/>
          <p:cNvSpPr/>
          <p:nvPr>
            <p:custDataLst>
              <p:tags r:id="rId9"/>
            </p:custDataLst>
          </p:nvPr>
        </p:nvSpPr>
        <p:spPr bwMode="auto">
          <a:xfrm>
            <a:off x="4720969" y="1733800"/>
            <a:ext cx="1193459" cy="1191382"/>
          </a:xfrm>
          <a:custGeom>
            <a:avLst/>
            <a:gdLst/>
            <a:ahLst/>
            <a:cxnLst>
              <a:cxn ang="0">
                <a:pos x="566" y="305"/>
              </a:cxn>
              <a:cxn ang="0">
                <a:pos x="694" y="286"/>
              </a:cxn>
              <a:cxn ang="0">
                <a:pos x="694" y="159"/>
              </a:cxn>
              <a:cxn ang="0">
                <a:pos x="655" y="163"/>
              </a:cxn>
              <a:cxn ang="0">
                <a:pos x="654" y="160"/>
              </a:cxn>
              <a:cxn ang="0">
                <a:pos x="584" y="0"/>
              </a:cxn>
              <a:cxn ang="0">
                <a:pos x="405" y="46"/>
              </a:cxn>
              <a:cxn ang="0">
                <a:pos x="415" y="227"/>
              </a:cxn>
              <a:cxn ang="0">
                <a:pos x="280" y="305"/>
              </a:cxn>
              <a:cxn ang="0">
                <a:pos x="278" y="302"/>
              </a:cxn>
              <a:cxn ang="0">
                <a:pos x="128" y="201"/>
              </a:cxn>
              <a:cxn ang="0">
                <a:pos x="0" y="334"/>
              </a:cxn>
              <a:cxn ang="0">
                <a:pos x="106" y="484"/>
              </a:cxn>
              <a:cxn ang="0">
                <a:pos x="24" y="642"/>
              </a:cxn>
              <a:cxn ang="0">
                <a:pos x="24" y="642"/>
              </a:cxn>
              <a:cxn ang="0">
                <a:pos x="141" y="692"/>
              </a:cxn>
              <a:cxn ang="0">
                <a:pos x="566" y="305"/>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rgbClr val="3498DB"/>
          </a:solidFill>
          <a:ln w="9525">
            <a:noFill/>
            <a:round/>
          </a:ln>
        </p:spPr>
        <p:txBody>
          <a:bodyPr anchor="ctr"/>
          <a:p>
            <a:pPr algn="ctr">
              <a:lnSpc>
                <a:spcPct val="130000"/>
              </a:lnSpc>
            </a:pPr>
          </a:p>
        </p:txBody>
      </p:sp>
      <p:sp>
        <p:nvSpPr>
          <p:cNvPr id="11" name="任意多边形 10"/>
          <p:cNvSpPr/>
          <p:nvPr>
            <p:custDataLst>
              <p:tags r:id="rId10"/>
            </p:custDataLst>
          </p:nvPr>
        </p:nvSpPr>
        <p:spPr bwMode="auto">
          <a:xfrm>
            <a:off x="4970038" y="4145618"/>
            <a:ext cx="1679145" cy="697394"/>
          </a:xfrm>
          <a:custGeom>
            <a:avLst/>
            <a:gdLst/>
            <a:ahLst/>
            <a:cxnLst>
              <a:cxn ang="0">
                <a:pos x="728" y="92"/>
              </a:cxn>
              <a:cxn ang="0">
                <a:pos x="222" y="0"/>
              </a:cxn>
              <a:cxn ang="0">
                <a:pos x="0" y="210"/>
              </a:cxn>
              <a:cxn ang="0">
                <a:pos x="19" y="227"/>
              </a:cxn>
              <a:cxn ang="0">
                <a:pos x="169" y="119"/>
              </a:cxn>
              <a:cxn ang="0">
                <a:pos x="171" y="117"/>
              </a:cxn>
              <a:cxn ang="0">
                <a:pos x="274" y="174"/>
              </a:cxn>
              <a:cxn ang="0">
                <a:pos x="272" y="180"/>
              </a:cxn>
              <a:cxn ang="0">
                <a:pos x="259" y="359"/>
              </a:cxn>
              <a:cxn ang="0">
                <a:pos x="438" y="405"/>
              </a:cxn>
              <a:cxn ang="0">
                <a:pos x="517" y="237"/>
              </a:cxn>
              <a:cxn ang="0">
                <a:pos x="530" y="232"/>
              </a:cxn>
              <a:cxn ang="0">
                <a:pos x="661" y="228"/>
              </a:cxn>
              <a:cxn ang="0">
                <a:pos x="663" y="235"/>
              </a:cxn>
              <a:cxn ang="0">
                <a:pos x="706" y="383"/>
              </a:cxn>
              <a:cxn ang="0">
                <a:pos x="884" y="337"/>
              </a:cxn>
              <a:cxn ang="0">
                <a:pos x="876" y="163"/>
              </a:cxn>
              <a:cxn ang="0">
                <a:pos x="877" y="166"/>
              </a:cxn>
              <a:cxn ang="0">
                <a:pos x="976" y="115"/>
              </a:cxn>
              <a:cxn ang="0">
                <a:pos x="908" y="13"/>
              </a:cxn>
              <a:cxn ang="0">
                <a:pos x="728" y="92"/>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rgbClr val="69A35B"/>
          </a:solidFill>
          <a:ln w="9525">
            <a:noFill/>
            <a:round/>
          </a:ln>
        </p:spPr>
        <p:txBody>
          <a:bodyPr anchor="ctr"/>
          <a:p>
            <a:pPr algn="ctr">
              <a:lnSpc>
                <a:spcPct val="130000"/>
              </a:lnSpc>
            </a:pPr>
          </a:p>
        </p:txBody>
      </p:sp>
      <p:sp>
        <p:nvSpPr>
          <p:cNvPr id="12" name="任意多边形 11"/>
          <p:cNvSpPr/>
          <p:nvPr>
            <p:custDataLst>
              <p:tags r:id="rId11"/>
            </p:custDataLst>
          </p:nvPr>
        </p:nvSpPr>
        <p:spPr bwMode="auto">
          <a:xfrm>
            <a:off x="6605597" y="2852535"/>
            <a:ext cx="923634" cy="1635557"/>
          </a:xfrm>
          <a:custGeom>
            <a:avLst/>
            <a:gdLst/>
            <a:ahLst/>
            <a:cxnLst>
              <a:cxn ang="0">
                <a:pos x="364" y="260"/>
              </a:cxn>
              <a:cxn ang="0">
                <a:pos x="357" y="142"/>
              </a:cxn>
              <a:cxn ang="0">
                <a:pos x="361" y="140"/>
              </a:cxn>
              <a:cxn ang="0">
                <a:pos x="519" y="55"/>
              </a:cxn>
              <a:cxn ang="0">
                <a:pos x="501" y="0"/>
              </a:cxn>
              <a:cxn ang="0">
                <a:pos x="214" y="80"/>
              </a:cxn>
              <a:cxn ang="0">
                <a:pos x="219" y="95"/>
              </a:cxn>
              <a:cxn ang="0">
                <a:pos x="0" y="735"/>
              </a:cxn>
              <a:cxn ang="0">
                <a:pos x="85" y="862"/>
              </a:cxn>
              <a:cxn ang="0">
                <a:pos x="215" y="951"/>
              </a:cxn>
              <a:cxn ang="0">
                <a:pos x="343" y="818"/>
              </a:cxn>
              <a:cxn ang="0">
                <a:pos x="237" y="666"/>
              </a:cxn>
              <a:cxn ang="0">
                <a:pos x="236" y="665"/>
              </a:cxn>
              <a:cxn ang="0">
                <a:pos x="318" y="507"/>
              </a:cxn>
              <a:cxn ang="0">
                <a:pos x="324" y="508"/>
              </a:cxn>
              <a:cxn ang="0">
                <a:pos x="503" y="510"/>
              </a:cxn>
              <a:cxn ang="0">
                <a:pos x="537" y="328"/>
              </a:cxn>
              <a:cxn ang="0">
                <a:pos x="365" y="260"/>
              </a:cxn>
              <a:cxn ang="0">
                <a:pos x="364" y="260"/>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rgbClr val="1F74AD"/>
          </a:solidFill>
          <a:ln w="9525">
            <a:noFill/>
            <a:round/>
          </a:ln>
        </p:spPr>
        <p:txBody>
          <a:bodyPr anchor="ctr"/>
          <a:p>
            <a:pPr algn="ctr">
              <a:lnSpc>
                <a:spcPct val="130000"/>
              </a:lnSpc>
            </a:pPr>
          </a:p>
        </p:txBody>
      </p:sp>
      <p:sp>
        <p:nvSpPr>
          <p:cNvPr id="29" name="任意多边形 28"/>
          <p:cNvSpPr/>
          <p:nvPr>
            <p:custDataLst>
              <p:tags r:id="rId12"/>
            </p:custDataLst>
          </p:nvPr>
        </p:nvSpPr>
        <p:spPr bwMode="auto">
          <a:xfrm>
            <a:off x="4889094" y="2215334"/>
            <a:ext cx="2139923" cy="2139922"/>
          </a:xfrm>
          <a:custGeom>
            <a:avLst/>
            <a:gdLst/>
            <a:ahLst/>
            <a:cxnLst>
              <a:cxn ang="0">
                <a:pos x="1116" y="391"/>
              </a:cxn>
              <a:cxn ang="0">
                <a:pos x="391" y="127"/>
              </a:cxn>
              <a:cxn ang="0">
                <a:pos x="127" y="851"/>
              </a:cxn>
              <a:cxn ang="0">
                <a:pos x="851" y="1115"/>
              </a:cxn>
              <a:cxn ang="0">
                <a:pos x="1116" y="391"/>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rgbClr val="1F74AD">
              <a:lumMod val="20000"/>
              <a:lumOff val="80000"/>
            </a:srgbClr>
          </a:solidFill>
          <a:ln w="9525">
            <a:noFill/>
            <a:round/>
          </a:ln>
        </p:spPr>
        <p:txBody>
          <a:bodyPr anchor="ctr"/>
          <a:p>
            <a:pPr algn="ctr">
              <a:lnSpc>
                <a:spcPct val="130000"/>
              </a:lnSpc>
            </a:pPr>
          </a:p>
        </p:txBody>
      </p:sp>
      <p:sp>
        <p:nvSpPr>
          <p:cNvPr id="31" name="任意多边形 30"/>
          <p:cNvSpPr/>
          <p:nvPr>
            <p:custDataLst>
              <p:tags r:id="rId13"/>
            </p:custDataLst>
          </p:nvPr>
        </p:nvSpPr>
        <p:spPr bwMode="auto">
          <a:xfrm>
            <a:off x="5421386" y="2742006"/>
            <a:ext cx="1112807" cy="700654"/>
          </a:xfrm>
          <a:custGeom>
            <a:avLst/>
            <a:gdLst/>
            <a:ahLst/>
            <a:cxnLst>
              <a:cxn ang="0">
                <a:pos x="880" y="447"/>
              </a:cxn>
              <a:cxn ang="0">
                <a:pos x="879" y="427"/>
              </a:cxn>
              <a:cxn ang="0">
                <a:pos x="431" y="0"/>
              </a:cxn>
              <a:cxn ang="0">
                <a:pos x="3" y="317"/>
              </a:cxn>
              <a:cxn ang="0">
                <a:pos x="0" y="326"/>
              </a:cxn>
              <a:cxn ang="0">
                <a:pos x="108" y="326"/>
              </a:cxn>
              <a:cxn ang="0">
                <a:pos x="109" y="322"/>
              </a:cxn>
              <a:cxn ang="0">
                <a:pos x="431" y="102"/>
              </a:cxn>
              <a:cxn ang="0">
                <a:pos x="776" y="424"/>
              </a:cxn>
              <a:cxn ang="0">
                <a:pos x="778" y="447"/>
              </a:cxn>
              <a:cxn ang="0">
                <a:pos x="729" y="447"/>
              </a:cxn>
              <a:cxn ang="0">
                <a:pos x="826" y="580"/>
              </a:cxn>
              <a:cxn ang="0">
                <a:pos x="921" y="447"/>
              </a:cxn>
              <a:cxn ang="0">
                <a:pos x="880" y="44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1F74AD">
              <a:lumMod val="75000"/>
            </a:srgbClr>
          </a:solidFill>
          <a:ln w="9525">
            <a:noFill/>
            <a:round/>
          </a:ln>
        </p:spPr>
        <p:txBody>
          <a:bodyPr anchor="ctr"/>
          <a:p>
            <a:pPr algn="ctr">
              <a:lnSpc>
                <a:spcPct val="130000"/>
              </a:lnSpc>
            </a:pPr>
          </a:p>
        </p:txBody>
      </p:sp>
      <p:sp>
        <p:nvSpPr>
          <p:cNvPr id="32" name="任意多边形 31"/>
          <p:cNvSpPr/>
          <p:nvPr>
            <p:custDataLst>
              <p:tags r:id="rId14"/>
            </p:custDataLst>
          </p:nvPr>
        </p:nvSpPr>
        <p:spPr bwMode="auto">
          <a:xfrm>
            <a:off x="5383918" y="3300281"/>
            <a:ext cx="1011641" cy="528300"/>
          </a:xfrm>
          <a:custGeom>
            <a:avLst/>
            <a:gdLst/>
            <a:ahLst/>
            <a:cxnLst>
              <a:cxn ang="0">
                <a:pos x="704" y="235"/>
              </a:cxn>
              <a:cxn ang="0">
                <a:pos x="462" y="334"/>
              </a:cxn>
              <a:cxn ang="0">
                <a:pos x="166" y="166"/>
              </a:cxn>
              <a:cxn ang="0">
                <a:pos x="147" y="134"/>
              </a:cxn>
              <a:cxn ang="0">
                <a:pos x="192" y="134"/>
              </a:cxn>
              <a:cxn ang="0">
                <a:pos x="95" y="0"/>
              </a:cxn>
              <a:cxn ang="0">
                <a:pos x="0" y="134"/>
              </a:cxn>
              <a:cxn ang="0">
                <a:pos x="38" y="134"/>
              </a:cxn>
              <a:cxn ang="0">
                <a:pos x="43" y="147"/>
              </a:cxn>
              <a:cxn ang="0">
                <a:pos x="462" y="436"/>
              </a:cxn>
              <a:cxn ang="0">
                <a:pos x="830" y="244"/>
              </a:cxn>
              <a:cxn ang="0">
                <a:pos x="838" y="233"/>
              </a:cxn>
              <a:cxn ang="0">
                <a:pos x="706" y="233"/>
              </a:cxn>
              <a:cxn ang="0">
                <a:pos x="704" y="235"/>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1F74AD">
              <a:lumMod val="75000"/>
            </a:srgbClr>
          </a:solidFill>
          <a:ln w="9525">
            <a:noFill/>
            <a:round/>
          </a:ln>
        </p:spPr>
        <p:txBody>
          <a:bodyPr anchor="ctr"/>
          <a:p>
            <a:pPr algn="ctr">
              <a:lnSpc>
                <a:spcPct val="130000"/>
              </a:lnSpc>
            </a:pPr>
          </a:p>
        </p:txBody>
      </p:sp>
      <p:sp>
        <p:nvSpPr>
          <p:cNvPr id="33" name="任意多边形 32"/>
          <p:cNvSpPr/>
          <p:nvPr>
            <p:custDataLst>
              <p:tags r:id="rId15"/>
            </p:custDataLst>
          </p:nvPr>
        </p:nvSpPr>
        <p:spPr bwMode="auto">
          <a:xfrm>
            <a:off x="5597488" y="2959321"/>
            <a:ext cx="681921" cy="663186"/>
          </a:xfrm>
          <a:custGeom>
            <a:avLst/>
            <a:gdLst/>
            <a:ahLst/>
            <a:cxnLst>
              <a:cxn ang="0">
                <a:pos x="0" y="227"/>
              </a:cxn>
              <a:cxn ang="0">
                <a:pos x="0" y="327"/>
              </a:cxn>
              <a:cxn ang="0">
                <a:pos x="46" y="327"/>
              </a:cxn>
              <a:cxn ang="0">
                <a:pos x="80" y="407"/>
              </a:cxn>
              <a:cxn ang="0">
                <a:pos x="48" y="439"/>
              </a:cxn>
              <a:cxn ang="0">
                <a:pos x="119" y="510"/>
              </a:cxn>
              <a:cxn ang="0">
                <a:pos x="151" y="478"/>
              </a:cxn>
              <a:cxn ang="0">
                <a:pos x="230" y="511"/>
              </a:cxn>
              <a:cxn ang="0">
                <a:pos x="230" y="550"/>
              </a:cxn>
              <a:cxn ang="0">
                <a:pos x="330" y="550"/>
              </a:cxn>
              <a:cxn ang="0">
                <a:pos x="330" y="512"/>
              </a:cxn>
              <a:cxn ang="0">
                <a:pos x="414" y="478"/>
              </a:cxn>
              <a:cxn ang="0">
                <a:pos x="444" y="509"/>
              </a:cxn>
              <a:cxn ang="0">
                <a:pos x="515" y="438"/>
              </a:cxn>
              <a:cxn ang="0">
                <a:pos x="485" y="408"/>
              </a:cxn>
              <a:cxn ang="0">
                <a:pos x="520" y="327"/>
              </a:cxn>
              <a:cxn ang="0">
                <a:pos x="564" y="327"/>
              </a:cxn>
              <a:cxn ang="0">
                <a:pos x="564" y="227"/>
              </a:cxn>
              <a:cxn ang="0">
                <a:pos x="521" y="227"/>
              </a:cxn>
              <a:cxn ang="0">
                <a:pos x="486" y="143"/>
              </a:cxn>
              <a:cxn ang="0">
                <a:pos x="518" y="111"/>
              </a:cxn>
              <a:cxn ang="0">
                <a:pos x="447" y="40"/>
              </a:cxn>
              <a:cxn ang="0">
                <a:pos x="415" y="72"/>
              </a:cxn>
              <a:cxn ang="0">
                <a:pos x="330" y="38"/>
              </a:cxn>
              <a:cxn ang="0">
                <a:pos x="330" y="0"/>
              </a:cxn>
              <a:cxn ang="0">
                <a:pos x="230" y="0"/>
              </a:cxn>
              <a:cxn ang="0">
                <a:pos x="230" y="39"/>
              </a:cxn>
              <a:cxn ang="0">
                <a:pos x="150" y="73"/>
              </a:cxn>
              <a:cxn ang="0">
                <a:pos x="116" y="39"/>
              </a:cxn>
              <a:cxn ang="0">
                <a:pos x="45" y="110"/>
              </a:cxn>
              <a:cxn ang="0">
                <a:pos x="79" y="144"/>
              </a:cxn>
              <a:cxn ang="0">
                <a:pos x="45" y="227"/>
              </a:cxn>
              <a:cxn ang="0">
                <a:pos x="0" y="227"/>
              </a:cxn>
              <a:cxn ang="0">
                <a:pos x="283" y="104"/>
              </a:cxn>
              <a:cxn ang="0">
                <a:pos x="456" y="275"/>
              </a:cxn>
              <a:cxn ang="0">
                <a:pos x="283" y="446"/>
              </a:cxn>
              <a:cxn ang="0">
                <a:pos x="110" y="275"/>
              </a:cxn>
              <a:cxn ang="0">
                <a:pos x="283" y="104"/>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1F74AD">
              <a:lumMod val="75000"/>
            </a:srgbClr>
          </a:solidFill>
          <a:ln w="9525">
            <a:noFill/>
            <a:round/>
          </a:ln>
        </p:spPr>
        <p:txBody>
          <a:bodyPr anchor="ctr"/>
          <a:p>
            <a:pPr algn="ctr">
              <a:lnSpc>
                <a:spcPct val="130000"/>
              </a:lnSpc>
            </a:pPr>
          </a:p>
        </p:txBody>
      </p:sp>
      <p:sp>
        <p:nvSpPr>
          <p:cNvPr id="34" name="任意多边形 33"/>
          <p:cNvSpPr/>
          <p:nvPr>
            <p:custDataLst>
              <p:tags r:id="rId16"/>
            </p:custDataLst>
          </p:nvPr>
        </p:nvSpPr>
        <p:spPr bwMode="auto">
          <a:xfrm>
            <a:off x="5777335" y="3135421"/>
            <a:ext cx="318481" cy="310985"/>
          </a:xfrm>
          <a:custGeom>
            <a:avLst/>
            <a:gdLst/>
            <a:ahLst/>
            <a:cxnLst>
              <a:cxn ang="0">
                <a:pos x="131" y="259"/>
              </a:cxn>
              <a:cxn ang="0">
                <a:pos x="261" y="129"/>
              </a:cxn>
              <a:cxn ang="0">
                <a:pos x="131" y="0"/>
              </a:cxn>
              <a:cxn ang="0">
                <a:pos x="0" y="129"/>
              </a:cxn>
              <a:cxn ang="0">
                <a:pos x="131" y="259"/>
              </a:cxn>
              <a:cxn ang="0">
                <a:pos x="131" y="42"/>
              </a:cxn>
              <a:cxn ang="0">
                <a:pos x="219" y="129"/>
              </a:cxn>
              <a:cxn ang="0">
                <a:pos x="131" y="217"/>
              </a:cxn>
              <a:cxn ang="0">
                <a:pos x="42" y="129"/>
              </a:cxn>
              <a:cxn ang="0">
                <a:pos x="131" y="42"/>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1F74AD">
              <a:lumMod val="75000"/>
            </a:srgbClr>
          </a:solidFill>
          <a:ln w="9525">
            <a:noFill/>
            <a:round/>
          </a:ln>
        </p:spPr>
        <p:txBody>
          <a:bodyPr anchor="ctr"/>
          <a:p>
            <a:pPr algn="ctr">
              <a:lnSpc>
                <a:spcPct val="130000"/>
              </a:lnSpc>
            </a:pPr>
          </a:p>
        </p:txBody>
      </p:sp>
      <p:sp>
        <p:nvSpPr>
          <p:cNvPr id="35" name="椭圆 34"/>
          <p:cNvSpPr/>
          <p:nvPr>
            <p:custDataLst>
              <p:tags r:id="rId17"/>
            </p:custDataLst>
          </p:nvPr>
        </p:nvSpPr>
        <p:spPr bwMode="auto">
          <a:xfrm>
            <a:off x="5882246" y="3236584"/>
            <a:ext cx="112404" cy="108659"/>
          </a:xfrm>
          <a:prstGeom prst="ellipse">
            <a:avLst/>
          </a:prstGeom>
          <a:solidFill>
            <a:srgbClr val="1F74AD">
              <a:lumMod val="75000"/>
            </a:srgbClr>
          </a:solidFill>
          <a:ln w="9525">
            <a:noFill/>
            <a:round/>
          </a:ln>
        </p:spPr>
        <p:txBody>
          <a:bodyPr anchor="ctr"/>
          <a:p>
            <a:pPr algn="ctr">
              <a:lnSpc>
                <a:spcPct val="130000"/>
              </a:lnSpc>
            </a:pPr>
          </a:p>
        </p:txBody>
      </p:sp>
      <p:sp>
        <p:nvSpPr>
          <p:cNvPr id="27" name="文本框 26"/>
          <p:cNvSpPr txBox="1"/>
          <p:nvPr>
            <p:custDataLst>
              <p:tags r:id="rId18"/>
            </p:custDataLst>
          </p:nvPr>
        </p:nvSpPr>
        <p:spPr bwMode="auto">
          <a:xfrm>
            <a:off x="817245" y="1538605"/>
            <a:ext cx="2914015" cy="449580"/>
          </a:xfrm>
          <a:prstGeom prst="rect">
            <a:avLst/>
          </a:prstGeom>
          <a:noFill/>
        </p:spPr>
        <p:txBody>
          <a:bodyPr wrap="square" lIns="90000" tIns="46800" rIns="90000" bIns="0" anchor="ctr">
            <a:scene3d>
              <a:camera prst="orthographicFront"/>
              <a:lightRig rig="threePt" dir="t"/>
            </a:scene3d>
          </a:bodyPr>
          <a:p>
            <a:pPr algn="l">
              <a:lnSpc>
                <a:spcPct val="120000"/>
              </a:lnSpc>
            </a:pPr>
            <a:r>
              <a:rPr lang="zh-CN" altLang="en-US" sz="1600" b="1" spc="30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rPr>
              <a:t>（一）读图的基本要求</a:t>
            </a:r>
            <a:endParaRPr lang="zh-CN" altLang="en-US" sz="1600" b="1" spc="30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endParaRPr>
          </a:p>
        </p:txBody>
      </p:sp>
      <p:sp>
        <p:nvSpPr>
          <p:cNvPr id="28" name="文本框 27"/>
          <p:cNvSpPr txBox="1"/>
          <p:nvPr>
            <p:custDataLst>
              <p:tags r:id="rId19"/>
            </p:custDataLst>
          </p:nvPr>
        </p:nvSpPr>
        <p:spPr bwMode="auto">
          <a:xfrm>
            <a:off x="816610" y="2009140"/>
            <a:ext cx="3454400" cy="2435225"/>
          </a:xfrm>
          <a:prstGeom prst="rect">
            <a:avLst/>
          </a:prstGeom>
          <a:noFill/>
        </p:spPr>
        <p:txBody>
          <a:bodyPr wrap="square" lIns="90000" tIns="0" rIns="90000" bIns="46800"/>
          <a:p>
            <a:pPr algn="l">
              <a:lnSpc>
                <a:spcPct val="120000"/>
              </a:lnSpc>
            </a:pPr>
            <a:r>
              <a:rPr lang="zh-CN" altLang="en-US" sz="1600" spc="150" dirty="0">
                <a:solidFill>
                  <a:srgbClr val="000000">
                    <a:lumMod val="85000"/>
                    <a:lumOff val="15000"/>
                  </a:srgbClr>
                </a:solidFill>
                <a:latin typeface="微软雅黑" panose="020B0503020204020204" charset="-122"/>
                <a:ea typeface="微软雅黑" panose="020B0503020204020204" charset="-122"/>
              </a:rPr>
              <a:t>对不同类型或形式的数字电路，其读图基本要求就是分析电路的组成结构，描述出电路的输入、输出逻辑关系和功能特征，理解电路的设计思想、工作原理和用途，进而达到对所读的数字电路能应用、测试、维修，甚至于改进和开发研制的目的。</a:t>
            </a:r>
            <a:endParaRPr lang="zh-CN" altLang="en-US" sz="1600" spc="150" dirty="0">
              <a:solidFill>
                <a:srgbClr val="000000">
                  <a:lumMod val="85000"/>
                  <a:lumOff val="15000"/>
                </a:srgbClr>
              </a:solidFill>
              <a:latin typeface="微软雅黑" panose="020B0503020204020204" charset="-122"/>
              <a:ea typeface="微软雅黑" panose="020B0503020204020204" charset="-122"/>
            </a:endParaRPr>
          </a:p>
        </p:txBody>
      </p:sp>
      <p:sp>
        <p:nvSpPr>
          <p:cNvPr id="25" name="文本框 24"/>
          <p:cNvSpPr txBox="1"/>
          <p:nvPr>
            <p:custDataLst>
              <p:tags r:id="rId20"/>
            </p:custDataLst>
          </p:nvPr>
        </p:nvSpPr>
        <p:spPr bwMode="auto">
          <a:xfrm>
            <a:off x="8119110" y="1510030"/>
            <a:ext cx="3081655" cy="449580"/>
          </a:xfrm>
          <a:prstGeom prst="rect">
            <a:avLst/>
          </a:prstGeom>
          <a:noFill/>
        </p:spPr>
        <p:txBody>
          <a:bodyPr wrap="square" lIns="90000" tIns="46800" rIns="90000" bIns="0" anchor="ctr"/>
          <a:p>
            <a:pPr>
              <a:lnSpc>
                <a:spcPct val="120000"/>
              </a:lnSpc>
            </a:pPr>
            <a:r>
              <a:rPr lang="zh-CN" altLang="en-US" sz="1600" b="1" spc="300" dirty="0">
                <a:solidFill>
                  <a:schemeClr val="accent6"/>
                </a:solidFill>
                <a:latin typeface="微软雅黑" panose="020B0503020204020204" charset="-122"/>
                <a:ea typeface="微软雅黑" panose="020B0503020204020204" charset="-122"/>
                <a:cs typeface="+mn-ea"/>
              </a:rPr>
              <a:t>（二）读图的一般方法</a:t>
            </a:r>
            <a:endParaRPr lang="zh-CN" altLang="en-US" sz="1600" b="1" spc="300" dirty="0">
              <a:solidFill>
                <a:schemeClr val="accent6"/>
              </a:solidFill>
              <a:latin typeface="微软雅黑" panose="020B0503020204020204" charset="-122"/>
              <a:ea typeface="微软雅黑" panose="020B0503020204020204" charset="-122"/>
              <a:cs typeface="+mn-ea"/>
            </a:endParaRPr>
          </a:p>
        </p:txBody>
      </p:sp>
      <p:sp>
        <p:nvSpPr>
          <p:cNvPr id="26" name="文本框 25"/>
          <p:cNvSpPr txBox="1"/>
          <p:nvPr>
            <p:custDataLst>
              <p:tags r:id="rId21"/>
            </p:custDataLst>
          </p:nvPr>
        </p:nvSpPr>
        <p:spPr bwMode="auto">
          <a:xfrm>
            <a:off x="7792720" y="1980565"/>
            <a:ext cx="3806190" cy="2463800"/>
          </a:xfrm>
          <a:prstGeom prst="rect">
            <a:avLst/>
          </a:prstGeom>
          <a:noFill/>
        </p:spPr>
        <p:txBody>
          <a:bodyPr wrap="square" lIns="90000" tIns="0" rIns="90000" bIns="46800"/>
          <a:p>
            <a:pPr>
              <a:lnSpc>
                <a:spcPct val="120000"/>
              </a:lnSpc>
            </a:pPr>
            <a:r>
              <a:rPr lang="zh-CN" altLang="en-US" sz="1600" spc="150" dirty="0">
                <a:solidFill>
                  <a:srgbClr val="000000">
                    <a:lumMod val="85000"/>
                    <a:lumOff val="15000"/>
                  </a:srgbClr>
                </a:solidFill>
                <a:latin typeface="微软雅黑" panose="020B0503020204020204" charset="-122"/>
                <a:ea typeface="微软雅黑" panose="020B0503020204020204" charset="-122"/>
              </a:rPr>
              <a:t>对于一个综合性的数字电路，读图的一般方法是对整个逻辑系统进行分析与综合。所谓分析，就是把一个复杂的整体数字电路分成若干个部分，逐个进行剖析认识；所谓综合，就是把整个逻辑系统中的各个部分，根据它们之间的逻辑关系和信号流向，组合</a:t>
            </a:r>
            <a:endParaRPr lang="zh-CN" altLang="en-US" sz="1600" spc="150" dirty="0">
              <a:solidFill>
                <a:srgbClr val="000000">
                  <a:lumMod val="85000"/>
                  <a:lumOff val="15000"/>
                </a:srgbClr>
              </a:solidFill>
              <a:latin typeface="微软雅黑" panose="020B0503020204020204" charset="-122"/>
              <a:ea typeface="微软雅黑" panose="020B0503020204020204" charset="-122"/>
            </a:endParaRPr>
          </a:p>
          <a:p>
            <a:pPr>
              <a:lnSpc>
                <a:spcPct val="120000"/>
              </a:lnSpc>
            </a:pPr>
            <a:r>
              <a:rPr lang="zh-CN" altLang="en-US" sz="1600" spc="150" dirty="0">
                <a:solidFill>
                  <a:srgbClr val="000000">
                    <a:lumMod val="85000"/>
                    <a:lumOff val="15000"/>
                  </a:srgbClr>
                </a:solidFill>
                <a:latin typeface="微软雅黑" panose="020B0503020204020204" charset="-122"/>
                <a:ea typeface="微软雅黑" panose="020B0503020204020204" charset="-122"/>
              </a:rPr>
              <a:t>在一起，从而认识系统的整体。</a:t>
            </a:r>
            <a:endParaRPr lang="zh-CN" altLang="en-US" sz="1600" spc="150" dirty="0">
              <a:solidFill>
                <a:srgbClr val="000000">
                  <a:lumMod val="85000"/>
                  <a:lumOff val="15000"/>
                </a:srgbClr>
              </a:solidFill>
              <a:latin typeface="微软雅黑" panose="020B0503020204020204" charset="-122"/>
              <a:ea typeface="微软雅黑" panose="020B0503020204020204" charset="-122"/>
            </a:endParaRPr>
          </a:p>
        </p:txBody>
      </p:sp>
      <p:sp>
        <p:nvSpPr>
          <p:cNvPr id="19" name="文本框 18"/>
          <p:cNvSpPr txBox="1"/>
          <p:nvPr>
            <p:custDataLst>
              <p:tags r:id="rId22"/>
            </p:custDataLst>
          </p:nvPr>
        </p:nvSpPr>
        <p:spPr bwMode="auto">
          <a:xfrm>
            <a:off x="6798945" y="4488180"/>
            <a:ext cx="2883535" cy="449580"/>
          </a:xfrm>
          <a:prstGeom prst="rect">
            <a:avLst/>
          </a:prstGeom>
          <a:noFill/>
        </p:spPr>
        <p:txBody>
          <a:bodyPr wrap="square" lIns="90000" tIns="46800" rIns="90000" bIns="0" anchor="ctr"/>
          <a:p>
            <a:pPr>
              <a:lnSpc>
                <a:spcPct val="120000"/>
              </a:lnSpc>
            </a:pPr>
            <a:r>
              <a:rPr lang="zh-CN" altLang="en-US" sz="1600" b="1" spc="300" dirty="0">
                <a:solidFill>
                  <a:srgbClr val="7030A0"/>
                </a:solidFill>
                <a:latin typeface="微软雅黑" panose="020B0503020204020204" charset="-122"/>
                <a:ea typeface="微软雅黑" panose="020B0503020204020204" charset="-122"/>
                <a:cs typeface="+mn-ea"/>
              </a:rPr>
              <a:t>（三）读图的具体步骤</a:t>
            </a:r>
            <a:endParaRPr lang="zh-CN" altLang="en-US" sz="1600" b="1" spc="300" dirty="0">
              <a:solidFill>
                <a:srgbClr val="7030A0"/>
              </a:solidFill>
              <a:latin typeface="微软雅黑" panose="020B0503020204020204" charset="-122"/>
              <a:ea typeface="微软雅黑" panose="020B0503020204020204" charset="-122"/>
              <a:cs typeface="+mn-ea"/>
            </a:endParaRPr>
          </a:p>
        </p:txBody>
      </p:sp>
      <p:sp>
        <p:nvSpPr>
          <p:cNvPr id="20" name="文本框 19"/>
          <p:cNvSpPr txBox="1"/>
          <p:nvPr>
            <p:custDataLst>
              <p:tags r:id="rId23"/>
            </p:custDataLst>
          </p:nvPr>
        </p:nvSpPr>
        <p:spPr bwMode="auto">
          <a:xfrm>
            <a:off x="6798945" y="4937760"/>
            <a:ext cx="4276725" cy="1550670"/>
          </a:xfrm>
          <a:prstGeom prst="rect">
            <a:avLst/>
          </a:prstGeom>
          <a:noFill/>
        </p:spPr>
        <p:txBody>
          <a:bodyPr wrap="square" lIns="90000" tIns="0" rIns="90000" bIns="46800"/>
          <a:p>
            <a:pPr>
              <a:lnSpc>
                <a:spcPct val="120000"/>
              </a:lnSpc>
            </a:pPr>
            <a:r>
              <a:rPr lang="zh-CN" altLang="en-US" sz="1600" spc="150" dirty="0">
                <a:solidFill>
                  <a:srgbClr val="000000">
                    <a:lumMod val="85000"/>
                    <a:lumOff val="15000"/>
                  </a:srgbClr>
                </a:solidFill>
                <a:latin typeface="微软雅黑" panose="020B0503020204020204" charset="-122"/>
                <a:ea typeface="微软雅黑" panose="020B0503020204020204" charset="-122"/>
              </a:rPr>
              <a:t>（1）了解用途和完成的功能</a:t>
            </a:r>
            <a:endParaRPr lang="zh-CN" altLang="en-US" sz="1600" spc="150" dirty="0">
              <a:solidFill>
                <a:srgbClr val="000000">
                  <a:lumMod val="85000"/>
                  <a:lumOff val="15000"/>
                </a:srgbClr>
              </a:solidFill>
              <a:latin typeface="微软雅黑" panose="020B0503020204020204" charset="-122"/>
              <a:ea typeface="微软雅黑" panose="020B0503020204020204" charset="-122"/>
            </a:endParaRPr>
          </a:p>
          <a:p>
            <a:pPr>
              <a:lnSpc>
                <a:spcPct val="120000"/>
              </a:lnSpc>
            </a:pPr>
            <a:r>
              <a:rPr lang="zh-CN" altLang="en-US" sz="1600" spc="150" dirty="0">
                <a:solidFill>
                  <a:srgbClr val="000000">
                    <a:lumMod val="85000"/>
                    <a:lumOff val="15000"/>
                  </a:srgbClr>
                </a:solidFill>
                <a:latin typeface="微软雅黑" panose="020B0503020204020204" charset="-122"/>
                <a:ea typeface="微软雅黑" panose="020B0503020204020204" charset="-122"/>
              </a:rPr>
              <a:t>（2）找出通路</a:t>
            </a:r>
            <a:endParaRPr lang="zh-CN" altLang="en-US" sz="1600" spc="150" dirty="0">
              <a:solidFill>
                <a:srgbClr val="000000">
                  <a:lumMod val="85000"/>
                  <a:lumOff val="15000"/>
                </a:srgbClr>
              </a:solidFill>
              <a:latin typeface="微软雅黑" panose="020B0503020204020204" charset="-122"/>
              <a:ea typeface="微软雅黑" panose="020B0503020204020204" charset="-122"/>
            </a:endParaRPr>
          </a:p>
          <a:p>
            <a:pPr>
              <a:lnSpc>
                <a:spcPct val="120000"/>
              </a:lnSpc>
            </a:pPr>
            <a:r>
              <a:rPr lang="zh-CN" altLang="en-US" sz="1600" spc="150" dirty="0">
                <a:solidFill>
                  <a:srgbClr val="000000">
                    <a:lumMod val="85000"/>
                    <a:lumOff val="15000"/>
                  </a:srgbClr>
                </a:solidFill>
                <a:latin typeface="微软雅黑" panose="020B0503020204020204" charset="-122"/>
                <a:ea typeface="微软雅黑" panose="020B0503020204020204" charset="-122"/>
              </a:rPr>
              <a:t>（3）查清集成电路的功能，划出单元</a:t>
            </a:r>
            <a:endParaRPr lang="zh-CN" altLang="en-US" sz="1600" spc="150" dirty="0">
              <a:solidFill>
                <a:srgbClr val="000000">
                  <a:lumMod val="85000"/>
                  <a:lumOff val="15000"/>
                </a:srgbClr>
              </a:solidFill>
              <a:latin typeface="微软雅黑" panose="020B0503020204020204" charset="-122"/>
              <a:ea typeface="微软雅黑" panose="020B0503020204020204" charset="-122"/>
            </a:endParaRPr>
          </a:p>
          <a:p>
            <a:pPr>
              <a:lnSpc>
                <a:spcPct val="120000"/>
              </a:lnSpc>
            </a:pPr>
            <a:r>
              <a:rPr lang="zh-CN" altLang="en-US" sz="1600" spc="150" dirty="0">
                <a:solidFill>
                  <a:srgbClr val="000000">
                    <a:lumMod val="85000"/>
                    <a:lumOff val="15000"/>
                  </a:srgbClr>
                </a:solidFill>
                <a:latin typeface="微软雅黑" panose="020B0503020204020204" charset="-122"/>
                <a:ea typeface="微软雅黑" panose="020B0503020204020204" charset="-122"/>
              </a:rPr>
              <a:t>（4）画出框图</a:t>
            </a:r>
            <a:endParaRPr lang="zh-CN" altLang="en-US" sz="1600" spc="150" dirty="0">
              <a:solidFill>
                <a:srgbClr val="000000">
                  <a:lumMod val="85000"/>
                  <a:lumOff val="15000"/>
                </a:srgbClr>
              </a:solidFill>
              <a:latin typeface="微软雅黑" panose="020B0503020204020204" charset="-122"/>
              <a:ea typeface="微软雅黑" panose="020B0503020204020204" charset="-122"/>
            </a:endParaRPr>
          </a:p>
          <a:p>
            <a:pPr>
              <a:lnSpc>
                <a:spcPct val="120000"/>
              </a:lnSpc>
            </a:pPr>
            <a:r>
              <a:rPr lang="zh-CN" altLang="en-US" sz="1600" spc="150" dirty="0">
                <a:solidFill>
                  <a:srgbClr val="000000">
                    <a:lumMod val="85000"/>
                    <a:lumOff val="15000"/>
                  </a:srgbClr>
                </a:solidFill>
                <a:latin typeface="微软雅黑" panose="020B0503020204020204" charset="-122"/>
                <a:ea typeface="微软雅黑" panose="020B0503020204020204" charset="-122"/>
              </a:rPr>
              <a:t>（5）分析电路工作过程</a:t>
            </a:r>
            <a:endParaRPr lang="zh-CN" altLang="en-US" sz="1600" spc="150" dirty="0">
              <a:solidFill>
                <a:srgbClr val="000000">
                  <a:lumMod val="85000"/>
                  <a:lumOff val="15000"/>
                </a:srgbClr>
              </a:solidFill>
              <a:latin typeface="微软雅黑" panose="020B0503020204020204" charset="-122"/>
              <a:ea typeface="微软雅黑" panose="020B0503020204020204" charset="-122"/>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拓展</a:t>
            </a: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知识</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数字电路基础-二进制十进制转换">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2029460" y="1045845"/>
            <a:ext cx="8115300" cy="4572000"/>
          </a:xfrm>
          <a:prstGeom prst="rect">
            <a:avLst/>
          </a:prstGeom>
        </p:spPr>
      </p:pic>
      <p:sp>
        <p:nvSpPr>
          <p:cNvPr id="7" name="文本框 6"/>
          <p:cNvSpPr txBox="1"/>
          <p:nvPr/>
        </p:nvSpPr>
        <p:spPr>
          <a:xfrm>
            <a:off x="3672840" y="5801360"/>
            <a:ext cx="4988560" cy="368300"/>
          </a:xfrm>
          <a:prstGeom prst="rect">
            <a:avLst/>
          </a:prstGeom>
          <a:noFill/>
        </p:spPr>
        <p:txBody>
          <a:bodyPr wrap="square" rtlCol="0">
            <a:spAutoFit/>
          </a:bodyPr>
          <a:p>
            <a:pPr algn="ctr"/>
            <a:r>
              <a:rPr lang="zh-CN" altLang="en-US" b="1">
                <a:latin typeface="微软雅黑" panose="020B0503020204020204" charset="-122"/>
                <a:ea typeface="微软雅黑" panose="020B0503020204020204" charset="-122"/>
              </a:rPr>
              <a:t>二进制十进制转</a:t>
            </a:r>
            <a:endParaRPr lang="zh-CN" altLang="en-US"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video fullScrn="0">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拓展</a:t>
            </a: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rPr>
              <a:t>知识</a:t>
            </a:r>
            <a:endPar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ea"/>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3672840" y="5801360"/>
            <a:ext cx="4988560" cy="645160"/>
          </a:xfrm>
          <a:prstGeom prst="rect">
            <a:avLst/>
          </a:prstGeom>
          <a:noFill/>
        </p:spPr>
        <p:txBody>
          <a:bodyPr wrap="square" rtlCol="0">
            <a:spAutoFit/>
          </a:bodyPr>
          <a:p>
            <a:pPr algn="ctr"/>
            <a:r>
              <a:rPr lang="zh-CN" altLang="en-US" b="1">
                <a:latin typeface="微软雅黑" panose="020B0503020204020204" charset="-122"/>
                <a:ea typeface="微软雅黑" panose="020B0503020204020204" charset="-122"/>
              </a:rPr>
              <a:t>从基础到应用：全面了解模拟电路与数字电路的区别与融合</a:t>
            </a:r>
            <a:endParaRPr lang="zh-CN" altLang="en-US" b="1">
              <a:latin typeface="微软雅黑" panose="020B0503020204020204" charset="-122"/>
              <a:ea typeface="微软雅黑" panose="020B0503020204020204" charset="-122"/>
            </a:endParaRPr>
          </a:p>
        </p:txBody>
      </p:sp>
      <p:pic>
        <p:nvPicPr>
          <p:cNvPr id="5" name="从基础到应用：全面了解模拟电路与数字电路的区别与融合">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2214245" y="1220470"/>
            <a:ext cx="7905750" cy="405320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hape 72"/>
          <p:cNvSpPr/>
          <p:nvPr/>
        </p:nvSpPr>
        <p:spPr>
          <a:xfrm flipV="1">
            <a:off x="1381249" y="-8580"/>
            <a:ext cx="7569758" cy="68665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9" y="0"/>
                </a:lnTo>
                <a:lnTo>
                  <a:pt x="21600" y="21600"/>
                </a:lnTo>
                <a:lnTo>
                  <a:pt x="19543" y="21600"/>
                </a:lnTo>
                <a:lnTo>
                  <a:pt x="0" y="0"/>
                </a:lnTo>
                <a:close/>
              </a:path>
            </a:pathLst>
          </a:custGeom>
          <a:solidFill>
            <a:srgbClr val="004C4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a:cs typeface="+mn-ea"/>
            </a:endParaRPr>
          </a:p>
        </p:txBody>
      </p:sp>
      <p:sp>
        <p:nvSpPr>
          <p:cNvPr id="32" name="任意多边形 28"/>
          <p:cNvSpPr/>
          <p:nvPr/>
        </p:nvSpPr>
        <p:spPr>
          <a:xfrm>
            <a:off x="0" y="0"/>
            <a:ext cx="4537276" cy="6875362"/>
          </a:xfrm>
          <a:custGeom>
            <a:avLst/>
            <a:gdLst>
              <a:gd name="connsiteX0" fmla="*/ 0 w 4537276"/>
              <a:gd name="connsiteY0" fmla="*/ 0 h 6875362"/>
              <a:gd name="connsiteX1" fmla="*/ 1134319 w 4537276"/>
              <a:gd name="connsiteY1" fmla="*/ 0 h 6875362"/>
              <a:gd name="connsiteX2" fmla="*/ 4537276 w 4537276"/>
              <a:gd name="connsiteY2" fmla="*/ 3402957 h 6875362"/>
              <a:gd name="connsiteX3" fmla="*/ 1122744 w 4537276"/>
              <a:gd name="connsiteY3" fmla="*/ 6875362 h 6875362"/>
              <a:gd name="connsiteX4" fmla="*/ 0 w 4537276"/>
              <a:gd name="connsiteY4" fmla="*/ 6875362 h 6875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7276" h="6875362">
                <a:moveTo>
                  <a:pt x="0" y="0"/>
                </a:moveTo>
                <a:lnTo>
                  <a:pt x="1134319" y="0"/>
                </a:lnTo>
                <a:lnTo>
                  <a:pt x="4537276" y="3402957"/>
                </a:lnTo>
                <a:lnTo>
                  <a:pt x="1122744" y="6875362"/>
                </a:lnTo>
                <a:lnTo>
                  <a:pt x="0" y="6875362"/>
                </a:lnTo>
                <a:close/>
              </a:path>
            </a:pathLst>
          </a:custGeom>
          <a:blipFill dpi="0" rotWithShape="1">
            <a:blip r:embed="rId1"/>
            <a:srcRect/>
            <a:stretch>
              <a:fillRect l="-86311" t="-11555" r="-77635" b="-4569"/>
            </a:stretch>
          </a:blip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33" name="任意多边形 30"/>
          <p:cNvSpPr/>
          <p:nvPr/>
        </p:nvSpPr>
        <p:spPr>
          <a:xfrm>
            <a:off x="2268637" y="1"/>
            <a:ext cx="5602147" cy="2806014"/>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9140"/>
          </a:solidFill>
          <a:ln w="38100">
            <a:noFill/>
          </a:ln>
          <a:effectLst>
            <a:outerShdw blurRad="63500" algn="ctr" rotWithShape="0">
              <a:prstClr val="black">
                <a:alpha val="40000"/>
              </a:prstClr>
            </a:outerShdw>
          </a:effectLst>
        </p:spPr>
        <p:txBody>
          <a:bodyPr anchor="ctr"/>
          <a:lstStyle/>
          <a:p>
            <a:pPr algn="ctr"/>
            <a:endParaRPr lang="zh-CN" altLang="en-US">
              <a:solidFill>
                <a:srgbClr val="000000"/>
              </a:solidFill>
              <a:cs typeface="+mn-ea"/>
            </a:endParaRPr>
          </a:p>
        </p:txBody>
      </p:sp>
      <p:sp>
        <p:nvSpPr>
          <p:cNvPr id="34" name="任意多边形 30"/>
          <p:cNvSpPr/>
          <p:nvPr/>
        </p:nvSpPr>
        <p:spPr>
          <a:xfrm>
            <a:off x="1400457" y="1"/>
            <a:ext cx="3304530" cy="1655179"/>
          </a:xfrm>
          <a:custGeom>
            <a:avLst/>
            <a:gdLst>
              <a:gd name="connsiteX0" fmla="*/ 0 w 6516629"/>
              <a:gd name="connsiteY0" fmla="*/ 0 h 3264061"/>
              <a:gd name="connsiteX1" fmla="*/ 6516629 w 6516629"/>
              <a:gd name="connsiteY1" fmla="*/ 0 h 3264061"/>
              <a:gd name="connsiteX2" fmla="*/ 3252568 w 6516629"/>
              <a:gd name="connsiteY2" fmla="*/ 3264061 h 3264061"/>
            </a:gdLst>
            <a:ahLst/>
            <a:cxnLst>
              <a:cxn ang="0">
                <a:pos x="connsiteX0" y="connsiteY0"/>
              </a:cxn>
              <a:cxn ang="0">
                <a:pos x="connsiteX1" y="connsiteY1"/>
              </a:cxn>
              <a:cxn ang="0">
                <a:pos x="connsiteX2" y="connsiteY2"/>
              </a:cxn>
            </a:cxnLst>
            <a:rect l="l" t="t" r="r" b="b"/>
            <a:pathLst>
              <a:path w="6516629" h="3264061">
                <a:moveTo>
                  <a:pt x="0" y="0"/>
                </a:moveTo>
                <a:lnTo>
                  <a:pt x="6516629" y="0"/>
                </a:lnTo>
                <a:lnTo>
                  <a:pt x="3252568" y="3264061"/>
                </a:lnTo>
                <a:close/>
              </a:path>
            </a:pathLst>
          </a:custGeom>
          <a:solidFill>
            <a:srgbClr val="004C41"/>
          </a:solidFill>
          <a:ln>
            <a:noFill/>
          </a:ln>
          <a:effectLst>
            <a:outerShdw blurRad="63500" algn="ctr" rotWithShape="0">
              <a:prstClr val="black">
                <a:alpha val="40000"/>
              </a:prstClr>
            </a:outerShdw>
          </a:effectLst>
        </p:spPr>
        <p:txBody>
          <a:bodyPr rtlCol="0" anchor="ctr"/>
          <a:lstStyle/>
          <a:p>
            <a:pPr algn="ctr"/>
            <a:endParaRPr lang="zh-CN" altLang="en-US">
              <a:cs typeface="+mn-ea"/>
            </a:endParaRPr>
          </a:p>
        </p:txBody>
      </p:sp>
      <p:sp>
        <p:nvSpPr>
          <p:cNvPr id="44" name="文本框 43"/>
          <p:cNvSpPr txBox="1"/>
          <p:nvPr/>
        </p:nvSpPr>
        <p:spPr>
          <a:xfrm>
            <a:off x="5788660" y="3183890"/>
            <a:ext cx="4953000" cy="2584450"/>
          </a:xfrm>
          <a:prstGeom prst="rect">
            <a:avLst/>
          </a:prstGeom>
          <a:noFill/>
        </p:spPr>
        <p:txBody>
          <a:bodyPr wrap="square" rtlCol="0">
            <a:spAutoFit/>
            <a:scene3d>
              <a:camera prst="orthographicFront"/>
              <a:lightRig rig="threePt" dir="t"/>
            </a:scene3d>
            <a:sp3d contourW="12700"/>
          </a:bodyPr>
          <a:lstStyle/>
          <a:p>
            <a:pPr>
              <a:defRPr/>
            </a:pPr>
            <a:r>
              <a:rPr lang="zh-CN" altLang="en-US" sz="5400" b="1" dirty="0">
                <a:latin typeface="思源黑体 CN Bold" panose="020B0800000000000000" pitchFamily="34" charset="-122"/>
                <a:ea typeface="思源黑体 CN Bold" panose="020B0800000000000000" pitchFamily="34" charset="-122"/>
                <a:cs typeface="+mn-ea"/>
              </a:rPr>
              <a:t>模块八　</a:t>
            </a:r>
            <a:endParaRPr lang="zh-CN" altLang="en-US" sz="5400" b="1" dirty="0">
              <a:latin typeface="思源黑体 CN Bold" panose="020B0800000000000000" pitchFamily="34" charset="-122"/>
              <a:ea typeface="思源黑体 CN Bold" panose="020B0800000000000000" pitchFamily="34" charset="-122"/>
              <a:cs typeface="+mn-ea"/>
            </a:endParaRPr>
          </a:p>
          <a:p>
            <a:pPr>
              <a:defRPr/>
            </a:pPr>
            <a:r>
              <a:rPr lang="zh-CN" altLang="en-US" sz="5400" b="1" dirty="0">
                <a:latin typeface="思源黑体 CN Bold" panose="020B0800000000000000" pitchFamily="34" charset="-122"/>
                <a:ea typeface="思源黑体 CN Bold" panose="020B0800000000000000" pitchFamily="34" charset="-122"/>
                <a:cs typeface="+mn-ea"/>
              </a:rPr>
              <a:t>数字电子电路及其应用</a:t>
            </a:r>
            <a:endParaRPr lang="zh-CN" altLang="en-US" sz="5400" b="1" dirty="0">
              <a:solidFill>
                <a:srgbClr val="004C41"/>
              </a:solidFill>
              <a:latin typeface="思源黑体 CN Bold" panose="020B0800000000000000" pitchFamily="34" charset="-122"/>
              <a:ea typeface="思源黑体 CN Bold" panose="020B0800000000000000"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7000">
        <p:random/>
      </p:transition>
    </mc:Choice>
    <mc:Fallback>
      <p:transition spd="slow" advClick="0" advTm="7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40000">
                                          <p:cBhvr additive="base">
                                            <p:cTn id="7" dur="10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4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40000">
                                          <p:cBhvr additive="base">
                                            <p:cTn id="11" dur="10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14:presetBounceEnd="40000">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14:bounceEnd="40000">
                                          <p:cBhvr additive="base">
                                            <p:cTn id="15" dur="100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0000">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14:bounceEnd="40000">
                                          <p:cBhvr additive="base">
                                            <p:cTn id="19" dur="10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0-#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5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ppt_x"/>
                                              </p:val>
                                            </p:tav>
                                            <p:tav tm="100000">
                                              <p:val>
                                                <p:strVal val="#ppt_x"/>
                                              </p:val>
                                            </p:tav>
                                          </p:tavLst>
                                        </p:anim>
                                        <p:anim calcmode="lin" valueType="num">
                                          <p:cBhvr additive="base">
                                            <p:cTn id="20" dur="1000" fill="hold"/>
                                            <p:tgtEl>
                                              <p:spTgt spid="3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0-#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2" grpId="0" bldLvl="0" animBg="1"/>
          <p:bldP spid="33" grpId="0" bldLvl="0" animBg="1"/>
          <p:bldP spid="34" grpId="0" bldLvl="0" animBg="1"/>
          <p:bldP spid="4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4" name="矩形 3"/>
          <p:cNvSpPr/>
          <p:nvPr/>
        </p:nvSpPr>
        <p:spPr>
          <a:xfrm>
            <a:off x="2853447" y="352048"/>
            <a:ext cx="6485106" cy="42801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5" name="矩形 4"/>
          <p:cNvSpPr/>
          <p:nvPr/>
        </p:nvSpPr>
        <p:spPr>
          <a:xfrm>
            <a:off x="5390225" y="6008914"/>
            <a:ext cx="1411550" cy="56605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1" name="矩形 10"/>
          <p:cNvSpPr/>
          <p:nvPr/>
        </p:nvSpPr>
        <p:spPr>
          <a:xfrm>
            <a:off x="10628858" y="2149092"/>
            <a:ext cx="212909"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6" name="矩形 5"/>
          <p:cNvSpPr/>
          <p:nvPr/>
        </p:nvSpPr>
        <p:spPr>
          <a:xfrm>
            <a:off x="337457" y="1498060"/>
            <a:ext cx="5888245" cy="2675106"/>
          </a:xfrm>
          <a:prstGeom prst="rect">
            <a:avLst/>
          </a:prstGeom>
          <a:blipFill dpi="0" rotWithShape="1">
            <a:blip r:embed="rId1"/>
            <a:srcRect/>
            <a:stretch>
              <a:fillRect l="-2393" t="-25138" r="-4686" b="-32004"/>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6" name="文本框 25"/>
          <p:cNvSpPr txBox="1"/>
          <p:nvPr/>
        </p:nvSpPr>
        <p:spPr>
          <a:xfrm>
            <a:off x="6801854" y="2356336"/>
            <a:ext cx="3248022"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rPr>
              <a:t>感谢观看</a:t>
            </a:r>
            <a:endParaRPr kumimoji="0" lang="zh-CN" altLang="en-US" sz="5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1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1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0000">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14:bounceEnd="60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14:presetBounceEnd="60000">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14:bounceEnd="60000">
                                          <p:cBhvr additive="base">
                                            <p:cTn id="24"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6" grpId="0" animBg="1"/>
          <p:bldP spid="2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6" name="矩形 15"/>
          <p:cNvSpPr/>
          <p:nvPr/>
        </p:nvSpPr>
        <p:spPr>
          <a:xfrm flipH="1">
            <a:off x="0" y="4160162"/>
            <a:ext cx="12192000" cy="2697838"/>
          </a:xfrm>
          <a:prstGeom prst="rect">
            <a:avLst/>
          </a:prstGeom>
          <a:blipFill dpi="0" rotWithShape="1">
            <a:blip r:embed="rId1"/>
            <a:srcRect/>
            <a:stretch>
              <a:fillRect l="-3291" t="-135496" r="-3291" b="-85613"/>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7" name="矩形 36"/>
          <p:cNvSpPr/>
          <p:nvPr/>
        </p:nvSpPr>
        <p:spPr>
          <a:xfrm>
            <a:off x="-10886" y="1633116"/>
            <a:ext cx="667752" cy="133823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38" name="矩形 37"/>
          <p:cNvSpPr/>
          <p:nvPr/>
        </p:nvSpPr>
        <p:spPr>
          <a:xfrm>
            <a:off x="11759877" y="1010361"/>
            <a:ext cx="428541" cy="2583744"/>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39" name="组合 38"/>
          <p:cNvGrpSpPr/>
          <p:nvPr/>
        </p:nvGrpSpPr>
        <p:grpSpPr>
          <a:xfrm>
            <a:off x="7750628" y="3302055"/>
            <a:ext cx="3077029" cy="2697838"/>
            <a:chOff x="7750628" y="3302055"/>
            <a:chExt cx="3077029" cy="2697838"/>
          </a:xfrm>
        </p:grpSpPr>
        <p:sp>
          <p:nvSpPr>
            <p:cNvPr id="40" name="矩形 39"/>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文本框 40"/>
            <p:cNvSpPr txBox="1"/>
            <p:nvPr/>
          </p:nvSpPr>
          <p:spPr>
            <a:xfrm>
              <a:off x="8022173" y="3774865"/>
              <a:ext cx="2533938" cy="1754326"/>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CONTENTS</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2" name="矩形 41"/>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8" name="文本框 47"/>
          <p:cNvSpPr txBox="1"/>
          <p:nvPr/>
        </p:nvSpPr>
        <p:spPr>
          <a:xfrm>
            <a:off x="820420" y="1723390"/>
            <a:ext cx="5245735"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任务一　了解数字电路</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4" name="文本框 53"/>
          <p:cNvSpPr txBox="1"/>
          <p:nvPr/>
        </p:nvSpPr>
        <p:spPr>
          <a:xfrm>
            <a:off x="6329680" y="1723390"/>
            <a:ext cx="5288280" cy="460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sz="2400" b="1" i="0" u="none" strike="noStrike" kern="1200" cap="none" spc="300" normalizeH="0" baseline="0" noProof="0" dirty="0">
                <a:ln>
                  <a:noFill/>
                </a:ln>
                <a:solidFill>
                  <a:prstClr val="black"/>
                </a:solidFill>
                <a:effectLst/>
                <a:uLnTx/>
                <a:uFillTx/>
                <a:cs typeface="+mn-ea"/>
                <a:sym typeface="+mn-lt"/>
              </a:rPr>
              <a:t>任务二　逻辑电路的组成与应用</a:t>
            </a:r>
            <a:endParaRPr kumimoji="0" lang="zh-CN" altLang="en-US" sz="2400" b="1" i="0" u="none" strike="noStrike" kern="1200" cap="none" spc="30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0000">
                                          <p:cBhvr additive="base">
                                            <p:cTn id="7" dur="1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40000">
                                          <p:cBhvr additive="base">
                                            <p:cTn id="11" dur="1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40000">
                                          <p:cBhvr additive="base">
                                            <p:cTn id="15" dur="1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500" fill="hold"/>
                                            <p:tgtEl>
                                              <p:spTgt spid="37"/>
                                            </p:tgtEl>
                                            <p:attrNameLst>
                                              <p:attrName>ppt_x</p:attrName>
                                            </p:attrNameLst>
                                          </p:cBhvr>
                                          <p:tavLst>
                                            <p:tav tm="0">
                                              <p:val>
                                                <p:strVal val="1+#ppt_w/2"/>
                                              </p:val>
                                            </p:tav>
                                            <p:tav tm="100000">
                                              <p:val>
                                                <p:strVal val="#ppt_x"/>
                                              </p:val>
                                            </p:tav>
                                          </p:tavLst>
                                        </p:anim>
                                        <p:anim calcmode="lin" valueType="num">
                                          <p:cBhvr additive="base">
                                            <p:cTn id="8" dur="1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0-#ppt_w/2"/>
                                              </p:val>
                                            </p:tav>
                                            <p:tav tm="100000">
                                              <p:val>
                                                <p:strVal val="#ppt_x"/>
                                              </p:val>
                                            </p:tav>
                                          </p:tavLst>
                                        </p:anim>
                                        <p:anim calcmode="lin" valueType="num">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ppt_x"/>
                                              </p:val>
                                            </p:tav>
                                            <p:tav tm="100000">
                                              <p:val>
                                                <p:strVal val="#ppt_x"/>
                                              </p:val>
                                            </p:tav>
                                          </p:tavLst>
                                        </p:anim>
                                        <p:anim calcmode="lin" valueType="num">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25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P spid="38"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C2834"/>
        </a:solidFill>
        <a:effectLst/>
      </p:bgPr>
    </p:bg>
    <p:spTree>
      <p:nvGrpSpPr>
        <p:cNvPr id="1" name=""/>
        <p:cNvGrpSpPr/>
        <p:nvPr/>
      </p:nvGrpSpPr>
      <p:grpSpPr>
        <a:xfrm>
          <a:off x="0" y="0"/>
          <a:ext cx="0" cy="0"/>
          <a:chOff x="0" y="0"/>
          <a:chExt cx="0" cy="0"/>
        </a:xfrm>
      </p:grpSpPr>
      <p:sp>
        <p:nvSpPr>
          <p:cNvPr id="15" name="矩形 14"/>
          <p:cNvSpPr/>
          <p:nvPr/>
        </p:nvSpPr>
        <p:spPr>
          <a:xfrm>
            <a:off x="337457" y="566057"/>
            <a:ext cx="11506200" cy="5725886"/>
          </a:xfrm>
          <a:prstGeom prst="rect">
            <a:avLst/>
          </a:prstGeom>
          <a:solidFill>
            <a:schemeClr val="bg1"/>
          </a:solidFill>
          <a:ln>
            <a:noFill/>
          </a:ln>
          <a:effectLst>
            <a:outerShdw blurRad="342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7" name="图文框 6"/>
          <p:cNvSpPr/>
          <p:nvPr/>
        </p:nvSpPr>
        <p:spPr>
          <a:xfrm>
            <a:off x="1053174" y="2399830"/>
            <a:ext cx="5347504" cy="2697838"/>
          </a:xfrm>
          <a:prstGeom prst="frame">
            <a:avLst>
              <a:gd name="adj1" fmla="val 6093"/>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0" name="矩形 39"/>
          <p:cNvSpPr/>
          <p:nvPr/>
        </p:nvSpPr>
        <p:spPr>
          <a:xfrm>
            <a:off x="5606250" y="1760332"/>
            <a:ext cx="2993740" cy="4531611"/>
          </a:xfrm>
          <a:prstGeom prst="rect">
            <a:avLst/>
          </a:prstGeom>
          <a:blipFill dpi="0" rotWithShape="1">
            <a:blip r:embed="rId1"/>
            <a:srcRect/>
            <a:stretch>
              <a:fillRect l="-89020" t="-38926" r="-154568" b="-12411"/>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1" name="矩形 40"/>
          <p:cNvSpPr/>
          <p:nvPr/>
        </p:nvSpPr>
        <p:spPr>
          <a:xfrm>
            <a:off x="8849917" y="566057"/>
            <a:ext cx="2993740" cy="4531611"/>
          </a:xfrm>
          <a:prstGeom prst="rect">
            <a:avLst/>
          </a:prstGeom>
          <a:blipFill dpi="0" rotWithShape="1">
            <a:blip r:embed="rId1"/>
            <a:srcRect/>
            <a:stretch>
              <a:fillRect l="-197368" t="-12572" r="-46220" b="-3876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nvGrpSpPr>
          <p:cNvPr id="42" name="组合 41"/>
          <p:cNvGrpSpPr/>
          <p:nvPr/>
        </p:nvGrpSpPr>
        <p:grpSpPr>
          <a:xfrm>
            <a:off x="7402285" y="2965887"/>
            <a:ext cx="3077029" cy="2697838"/>
            <a:chOff x="7750628" y="3302055"/>
            <a:chExt cx="3077029" cy="2697838"/>
          </a:xfrm>
        </p:grpSpPr>
        <p:sp>
          <p:nvSpPr>
            <p:cNvPr id="43" name="矩形 42"/>
            <p:cNvSpPr/>
            <p:nvPr/>
          </p:nvSpPr>
          <p:spPr>
            <a:xfrm>
              <a:off x="7750628" y="3302055"/>
              <a:ext cx="3077029" cy="2697838"/>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44" name="文本框 43"/>
            <p:cNvSpPr txBox="1"/>
            <p:nvPr/>
          </p:nvSpPr>
          <p:spPr>
            <a:xfrm>
              <a:off x="8022173" y="3774865"/>
              <a:ext cx="2533938" cy="1754326"/>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PART</a:t>
              </a:r>
              <a:endParaRPr kumimoji="0" lang="en-US" altLang="zh-CN"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rPr>
                <a:t>01</a:t>
              </a:r>
              <a:endParaRPr kumimoji="0" lang="zh-CN" altLang="en-US" sz="5400" b="1"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45" name="矩形 44"/>
            <p:cNvSpPr/>
            <p:nvPr/>
          </p:nvSpPr>
          <p:spPr>
            <a:xfrm>
              <a:off x="7946938" y="3695434"/>
              <a:ext cx="2684408" cy="191969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grpSp>
      <p:sp>
        <p:nvSpPr>
          <p:cNvPr id="47" name="矩形 46"/>
          <p:cNvSpPr/>
          <p:nvPr/>
        </p:nvSpPr>
        <p:spPr>
          <a:xfrm>
            <a:off x="1651368" y="2779253"/>
            <a:ext cx="3356688" cy="193802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rPr>
              <a:t>了解数字电路</a:t>
            </a:r>
            <a:endParaRPr kumimoji="0" lang="zh-CN" altLang="en-US" sz="6000" b="1" i="0" u="none" strike="noStrike" kern="1200" cap="none" spc="0" normalizeH="0" baseline="0" noProof="0" dirty="0">
              <a:ln>
                <a:noFill/>
              </a:ln>
              <a:solidFill>
                <a:srgbClr val="0C2834"/>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0000">
                                          <p:cBhvr additive="base">
                                            <p:cTn id="7" dur="15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60000">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14:bounceEnd="60000">
                                          <p:cBhvr additive="base">
                                            <p:cTn id="11" dur="1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60000">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14:bounceEnd="60000">
                                          <p:cBhvr additive="base">
                                            <p:cTn id="15" dur="1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0-#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750"/>
                                      </p:stCondLst>
                                      <p:childTnLst>
                                        <p:set>
                                          <p:cBhvr>
                                            <p:cTn id="18" dur="1" fill="hold">
                                              <p:stCondLst>
                                                <p:cond delay="0"/>
                                              </p:stCondLst>
                                            </p:cTn>
                                            <p:tgtEl>
                                              <p:spTgt spid="42"/>
                                            </p:tgtEl>
                                            <p:attrNameLst>
                                              <p:attrName>style.visibility</p:attrName>
                                            </p:attrNameLst>
                                          </p:cBhvr>
                                          <p:to>
                                            <p:strVal val="visible"/>
                                          </p:to>
                                        </p:set>
                                        <p:anim calcmode="lin" valueType="num">
                                          <p:cBhvr>
                                            <p:cTn id="19" dur="750" fill="hold"/>
                                            <p:tgtEl>
                                              <p:spTgt spid="42"/>
                                            </p:tgtEl>
                                            <p:attrNameLst>
                                              <p:attrName>ppt_w</p:attrName>
                                            </p:attrNameLst>
                                          </p:cBhvr>
                                          <p:tavLst>
                                            <p:tav tm="0">
                                              <p:val>
                                                <p:fltVal val="0"/>
                                              </p:val>
                                            </p:tav>
                                            <p:tav tm="100000">
                                              <p:val>
                                                <p:strVal val="#ppt_w"/>
                                              </p:val>
                                            </p:tav>
                                          </p:tavLst>
                                        </p:anim>
                                        <p:anim calcmode="lin" valueType="num">
                                          <p:cBhvr>
                                            <p:cTn id="20" dur="750" fill="hold"/>
                                            <p:tgtEl>
                                              <p:spTgt spid="42"/>
                                            </p:tgtEl>
                                            <p:attrNameLst>
                                              <p:attrName>ppt_h</p:attrName>
                                            </p:attrNameLst>
                                          </p:cBhvr>
                                          <p:tavLst>
                                            <p:tav tm="0">
                                              <p:val>
                                                <p:fltVal val="0"/>
                                              </p:val>
                                            </p:tav>
                                            <p:tav tm="100000">
                                              <p:val>
                                                <p:strVal val="#ppt_h"/>
                                              </p:val>
                                            </p:tav>
                                          </p:tavLst>
                                        </p:anim>
                                        <p:animEffect transition="in" filter="fade">
                                          <p:cBhvr>
                                            <p:cTn id="21" dur="750"/>
                                            <p:tgtEl>
                                              <p:spTgt spid="42"/>
                                            </p:tgtEl>
                                          </p:cBhvr>
                                        </p:animEffect>
                                      </p:childTnLst>
                                    </p:cTn>
                                  </p:par>
                                </p:childTnLst>
                              </p:cTn>
                            </p:par>
                            <p:par>
                              <p:cTn id="22" fill="hold">
                                <p:stCondLst>
                                  <p:cond delay="1500"/>
                                </p:stCondLst>
                                <p:childTnLst>
                                  <p:par>
                                    <p:cTn id="23" presetID="1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animBg="1"/>
          <p:bldP spid="41" grpId="0" animBg="1"/>
          <p:bldP spid="4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任务描述</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4" name="矩形 13"/>
          <p:cNvSpPr/>
          <p:nvPr/>
        </p:nvSpPr>
        <p:spPr>
          <a:xfrm>
            <a:off x="804130" y="2324418"/>
            <a:ext cx="4661950" cy="2592387"/>
          </a:xfrm>
          <a:prstGeom prst="rect">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5" name="矩形 14"/>
          <p:cNvSpPr/>
          <p:nvPr/>
        </p:nvSpPr>
        <p:spPr>
          <a:xfrm>
            <a:off x="1413730" y="1677024"/>
            <a:ext cx="3442750" cy="4529674"/>
          </a:xfrm>
          <a:prstGeom prst="rect">
            <a:avLst/>
          </a:prstGeom>
          <a:blipFill dpi="0" rotWithShape="1">
            <a:blip r:embed="rId1"/>
            <a:srcRect/>
            <a:stretch>
              <a:fillRect l="-68894" t="-29187" r="-129885" b="-2221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矩形 20"/>
          <p:cNvSpPr/>
          <p:nvPr/>
        </p:nvSpPr>
        <p:spPr bwMode="auto">
          <a:xfrm>
            <a:off x="5911215" y="2052320"/>
            <a:ext cx="5264785" cy="4154170"/>
          </a:xfrm>
          <a:prstGeom prst="rect">
            <a:avLst/>
          </a:prstGeom>
        </p:spPr>
        <p:txBody>
          <a:bodyPr wrap="square">
            <a:spAutoFit/>
            <a:scene3d>
              <a:camera prst="orthographicFront"/>
              <a:lightRig rig="threePt" dir="t"/>
            </a:scene3d>
            <a:sp3d contourW="12700"/>
          </a:bodyPr>
          <a:lstStyle/>
          <a:p>
            <a:pPr marL="0" marR="0" lvl="0" indent="0" algn="just" defTabSz="914400" rtl="0" fontAlgn="auto">
              <a:lnSpc>
                <a:spcPct val="15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在电子技术应用中，电信号按它们的变化规律可以分为两大类：模拟信号和数字信号。模拟信号的变化在时间和数值上都是连续的。例如，电话线中的语音信号就是随时</a:t>
            </a:r>
            <a:r>
              <a:rPr kumimoji="0" lang="en-US" alt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rPr>
              <a:t>间作连续变化的模拟信号，它的电压信号在正常情况下是连续变化，不会出现跳变。所以，传输、处理模拟信号的电路称为模拟电路，例如温度信号、工频电压信号，三角波、正弦波等。而数字电路处理的是数字信号。数字电路常用来研究数字信号的产生、交换、传输、储存、控制、运算等。数字信号在时间和数值上是断续变化的离散信号。这类信号在两种稳定状态之间作阶跃变化，常用 0 和 1 来表示两种信号，因而称之为二值信息。</a:t>
            </a:r>
            <a:endParaRPr kumimoji="0" lang="en-US" altLang="zh-CN" sz="16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7" name="矩形 6"/>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矩形 7"/>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ldLvl="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419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任务目标</a:t>
            </a: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5" name="组合 4"/>
          <p:cNvGrpSpPr/>
          <p:nvPr>
            <p:custDataLst>
              <p:tags r:id="rId1"/>
            </p:custDataLst>
          </p:nvPr>
        </p:nvGrpSpPr>
        <p:grpSpPr>
          <a:xfrm>
            <a:off x="4173610" y="1898326"/>
            <a:ext cx="3844780" cy="3497942"/>
            <a:chOff x="4174085" y="2292804"/>
            <a:chExt cx="3844780" cy="3497942"/>
          </a:xfrm>
        </p:grpSpPr>
        <p:sp>
          <p:nvSpPr>
            <p:cNvPr id="6" name="任意多边形: 形状 52"/>
            <p:cNvSpPr/>
            <p:nvPr>
              <p:custDataLst>
                <p:tags r:id="rId2"/>
              </p:custDataLst>
            </p:nvPr>
          </p:nvSpPr>
          <p:spPr bwMode="auto">
            <a:xfrm>
              <a:off x="4833492" y="3085013"/>
              <a:ext cx="2455676" cy="2064060"/>
            </a:xfrm>
            <a:custGeom>
              <a:avLst/>
              <a:gdLst/>
              <a:ahLst/>
              <a:cxnLst>
                <a:cxn ang="0">
                  <a:pos x="54" y="485"/>
                </a:cxn>
                <a:cxn ang="0">
                  <a:pos x="19" y="427"/>
                </a:cxn>
                <a:cxn ang="0">
                  <a:pos x="254" y="33"/>
                </a:cxn>
                <a:cxn ang="0">
                  <a:pos x="324" y="33"/>
                </a:cxn>
                <a:cxn ang="0">
                  <a:pos x="558" y="427"/>
                </a:cxn>
                <a:cxn ang="0">
                  <a:pos x="523" y="485"/>
                </a:cxn>
                <a:cxn ang="0">
                  <a:pos x="54" y="485"/>
                </a:cxn>
              </a:cxnLst>
              <a:rect l="0" t="0" r="r" b="b"/>
              <a:pathLst>
                <a:path w="577" h="485">
                  <a:moveTo>
                    <a:pt x="54" y="485"/>
                  </a:moveTo>
                  <a:cubicBezTo>
                    <a:pt x="16" y="485"/>
                    <a:pt x="0" y="459"/>
                    <a:pt x="19" y="427"/>
                  </a:cubicBezTo>
                  <a:cubicBezTo>
                    <a:pt x="254" y="33"/>
                    <a:pt x="254" y="33"/>
                    <a:pt x="254" y="33"/>
                  </a:cubicBezTo>
                  <a:cubicBezTo>
                    <a:pt x="273" y="0"/>
                    <a:pt x="305" y="0"/>
                    <a:pt x="324" y="33"/>
                  </a:cubicBezTo>
                  <a:cubicBezTo>
                    <a:pt x="558" y="427"/>
                    <a:pt x="558" y="427"/>
                    <a:pt x="558" y="427"/>
                  </a:cubicBezTo>
                  <a:cubicBezTo>
                    <a:pt x="577" y="459"/>
                    <a:pt x="562" y="485"/>
                    <a:pt x="523" y="485"/>
                  </a:cubicBezTo>
                  <a:lnTo>
                    <a:pt x="54" y="485"/>
                  </a:lnTo>
                  <a:close/>
                </a:path>
              </a:pathLst>
            </a:custGeom>
            <a:solidFill>
              <a:schemeClr val="bg1">
                <a:lumMod val="95000"/>
              </a:schemeClr>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1" i="1"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7" name="任意多边形: 形状 57"/>
            <p:cNvSpPr/>
            <p:nvPr>
              <p:custDataLst>
                <p:tags r:id="rId3"/>
              </p:custDataLst>
            </p:nvPr>
          </p:nvSpPr>
          <p:spPr bwMode="auto">
            <a:xfrm>
              <a:off x="6644371" y="3949847"/>
              <a:ext cx="878873" cy="1067803"/>
            </a:xfrm>
            <a:custGeom>
              <a:avLst/>
              <a:gdLst/>
              <a:ahLst/>
              <a:cxnLst>
                <a:cxn ang="0">
                  <a:pos x="628" y="580"/>
                </a:cxn>
                <a:cxn ang="0">
                  <a:pos x="294" y="45"/>
                </a:cxn>
                <a:cxn ang="0">
                  <a:pos x="62" y="0"/>
                </a:cxn>
                <a:cxn ang="0">
                  <a:pos x="0" y="230"/>
                </a:cxn>
                <a:cxn ang="0">
                  <a:pos x="334" y="763"/>
                </a:cxn>
                <a:cxn ang="0">
                  <a:pos x="628" y="580"/>
                </a:cxn>
              </a:cxnLst>
              <a:rect l="0" t="0" r="r" b="b"/>
              <a:pathLst>
                <a:path w="628" h="763">
                  <a:moveTo>
                    <a:pt x="628" y="580"/>
                  </a:moveTo>
                  <a:lnTo>
                    <a:pt x="294" y="45"/>
                  </a:lnTo>
                  <a:lnTo>
                    <a:pt x="62" y="0"/>
                  </a:lnTo>
                  <a:lnTo>
                    <a:pt x="0" y="230"/>
                  </a:lnTo>
                  <a:lnTo>
                    <a:pt x="334" y="763"/>
                  </a:lnTo>
                  <a:lnTo>
                    <a:pt x="628" y="580"/>
                  </a:lnTo>
                  <a:close/>
                </a:path>
              </a:pathLst>
            </a:cu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8" name="任意多边形: 形状 63"/>
            <p:cNvSpPr/>
            <p:nvPr>
              <p:custDataLst>
                <p:tags r:id="rId4"/>
              </p:custDataLst>
            </p:nvPr>
          </p:nvSpPr>
          <p:spPr bwMode="auto">
            <a:xfrm>
              <a:off x="5088581" y="3221027"/>
              <a:ext cx="884471" cy="1062205"/>
            </a:xfrm>
            <a:custGeom>
              <a:avLst/>
              <a:gdLst/>
              <a:ahLst/>
              <a:cxnLst>
                <a:cxn ang="0">
                  <a:pos x="632" y="187"/>
                </a:cxn>
                <a:cxn ang="0">
                  <a:pos x="291" y="718"/>
                </a:cxn>
                <a:cxn ang="0">
                  <a:pos x="59" y="759"/>
                </a:cxn>
                <a:cxn ang="0">
                  <a:pos x="0" y="531"/>
                </a:cxn>
                <a:cxn ang="0">
                  <a:pos x="339" y="0"/>
                </a:cxn>
                <a:cxn ang="0">
                  <a:pos x="632" y="187"/>
                </a:cxn>
              </a:cxnLst>
              <a:rect l="0" t="0" r="r" b="b"/>
              <a:pathLst>
                <a:path w="632" h="759">
                  <a:moveTo>
                    <a:pt x="632" y="187"/>
                  </a:moveTo>
                  <a:lnTo>
                    <a:pt x="291" y="718"/>
                  </a:lnTo>
                  <a:lnTo>
                    <a:pt x="59" y="759"/>
                  </a:lnTo>
                  <a:lnTo>
                    <a:pt x="0" y="531"/>
                  </a:lnTo>
                  <a:lnTo>
                    <a:pt x="339" y="0"/>
                  </a:lnTo>
                  <a:lnTo>
                    <a:pt x="632" y="187"/>
                  </a:lnTo>
                  <a:close/>
                </a:path>
              </a:pathLst>
            </a:cu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9" name="任意多边形: 形状 53"/>
            <p:cNvSpPr/>
            <p:nvPr>
              <p:custDataLst>
                <p:tags r:id="rId5"/>
              </p:custDataLst>
            </p:nvPr>
          </p:nvSpPr>
          <p:spPr bwMode="auto">
            <a:xfrm>
              <a:off x="5096640" y="4973915"/>
              <a:ext cx="1106988" cy="484220"/>
            </a:xfrm>
            <a:custGeom>
              <a:avLst/>
              <a:gdLst/>
              <a:ahLst/>
              <a:cxnLst>
                <a:cxn ang="0">
                  <a:pos x="0" y="346"/>
                </a:cxn>
                <a:cxn ang="0">
                  <a:pos x="630" y="346"/>
                </a:cxn>
                <a:cxn ang="0">
                  <a:pos x="791" y="173"/>
                </a:cxn>
                <a:cxn ang="0">
                  <a:pos x="630" y="0"/>
                </a:cxn>
                <a:cxn ang="0">
                  <a:pos x="0" y="0"/>
                </a:cxn>
                <a:cxn ang="0">
                  <a:pos x="0" y="346"/>
                </a:cxn>
              </a:cxnLst>
              <a:rect l="0" t="0" r="r" b="b"/>
              <a:pathLst>
                <a:path w="791" h="346">
                  <a:moveTo>
                    <a:pt x="0" y="346"/>
                  </a:moveTo>
                  <a:lnTo>
                    <a:pt x="630" y="346"/>
                  </a:lnTo>
                  <a:lnTo>
                    <a:pt x="791" y="173"/>
                  </a:lnTo>
                  <a:lnTo>
                    <a:pt x="630" y="0"/>
                  </a:lnTo>
                  <a:lnTo>
                    <a:pt x="0" y="0"/>
                  </a:lnTo>
                  <a:lnTo>
                    <a:pt x="0" y="346"/>
                  </a:lnTo>
                  <a:close/>
                </a:path>
              </a:pathLst>
            </a:custGeom>
            <a:solidFill>
              <a:srgbClr val="0C2834"/>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p:txBody>
        </p:sp>
        <p:sp>
          <p:nvSpPr>
            <p:cNvPr id="10" name="任意多边形: 形状 58"/>
            <p:cNvSpPr/>
            <p:nvPr>
              <p:custDataLst>
                <p:tags r:id="rId6"/>
              </p:custDataLst>
            </p:nvPr>
          </p:nvSpPr>
          <p:spPr bwMode="auto">
            <a:xfrm>
              <a:off x="6777195" y="4549076"/>
              <a:ext cx="1241670" cy="1241670"/>
            </a:xfrm>
            <a:prstGeom prst="ellipse">
              <a:avLst/>
            </a:pr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4" name="任意多边形: 形状 59"/>
            <p:cNvSpPr/>
            <p:nvPr>
              <p:custDataLst>
                <p:tags r:id="rId7"/>
              </p:custDataLst>
            </p:nvPr>
          </p:nvSpPr>
          <p:spPr bwMode="auto">
            <a:xfrm>
              <a:off x="6913002" y="4683986"/>
              <a:ext cx="970055" cy="97185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5" name="任意多边形: 形状 54"/>
            <p:cNvSpPr/>
            <p:nvPr>
              <p:custDataLst>
                <p:tags r:id="rId8"/>
              </p:custDataLst>
            </p:nvPr>
          </p:nvSpPr>
          <p:spPr bwMode="auto">
            <a:xfrm>
              <a:off x="4174085" y="4549076"/>
              <a:ext cx="1241670" cy="1241670"/>
            </a:xfrm>
            <a:prstGeom prst="ellipse">
              <a:avLst/>
            </a:prstGeom>
            <a:solidFill>
              <a:srgbClr val="0C2834"/>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6" name="任意多边形: 形状 56"/>
            <p:cNvSpPr/>
            <p:nvPr>
              <p:custDataLst>
                <p:tags r:id="rId9"/>
              </p:custDataLst>
            </p:nvPr>
          </p:nvSpPr>
          <p:spPr bwMode="auto">
            <a:xfrm>
              <a:off x="4311690" y="4683986"/>
              <a:ext cx="966462" cy="971851"/>
            </a:xfrm>
            <a:prstGeom prst="ellipse">
              <a:avLst/>
            </a:prstGeom>
            <a:solidFill>
              <a:srgbClr val="0C283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entury Gothic" panose="020F0502020204030204"/>
                <a:ea typeface="思源黑体 CN Regular"/>
                <a:cs typeface="+mn-ea"/>
                <a:sym typeface="+mn-lt"/>
              </a:endParaRPr>
            </a:p>
          </p:txBody>
        </p:sp>
        <p:sp>
          <p:nvSpPr>
            <p:cNvPr id="17" name="任意多边形: 形状 60"/>
            <p:cNvSpPr/>
            <p:nvPr>
              <p:custDataLst>
                <p:tags r:id="rId10"/>
              </p:custDataLst>
            </p:nvPr>
          </p:nvSpPr>
          <p:spPr bwMode="auto">
            <a:xfrm>
              <a:off x="5480056" y="2292804"/>
              <a:ext cx="1237997" cy="1239510"/>
            </a:xfrm>
            <a:prstGeom prst="ellipse">
              <a:avLst/>
            </a:prstGeom>
            <a:solidFill>
              <a:srgbClr val="01A89E"/>
            </a:solidFill>
            <a:ln w="9525">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18" name="任意多边形: 形状 55"/>
            <p:cNvSpPr/>
            <p:nvPr>
              <p:custDataLst>
                <p:tags r:id="rId11"/>
              </p:custDataLst>
            </p:nvPr>
          </p:nvSpPr>
          <p:spPr bwMode="auto">
            <a:xfrm>
              <a:off x="5616722" y="2429328"/>
              <a:ext cx="966462" cy="966461"/>
            </a:xfrm>
            <a:prstGeom prst="ellipse">
              <a:avLst/>
            </a:prstGeom>
            <a:solidFill>
              <a:srgbClr val="01A89E"/>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latin typeface="Century Gothic" panose="020F0502020204030204"/>
                <a:ea typeface="思源黑体 CN Regular"/>
                <a:cs typeface="+mn-ea"/>
                <a:sym typeface="+mn-lt"/>
              </a:endParaRPr>
            </a:p>
          </p:txBody>
        </p:sp>
        <p:sp>
          <p:nvSpPr>
            <p:cNvPr id="19" name="任意多边形: 形状 61"/>
            <p:cNvSpPr/>
            <p:nvPr>
              <p:custDataLst>
                <p:tags r:id="rId12"/>
              </p:custDataLst>
            </p:nvPr>
          </p:nvSpPr>
          <p:spPr bwMode="auto">
            <a:xfrm>
              <a:off x="5883761" y="2722525"/>
              <a:ext cx="432384" cy="380067"/>
            </a:xfrm>
            <a:custGeom>
              <a:avLst/>
              <a:gdLst>
                <a:gd name="connsiteX0" fmla="*/ 480038 w 609473"/>
                <a:gd name="connsiteY0" fmla="*/ 357010 h 535733"/>
                <a:gd name="connsiteX1" fmla="*/ 480038 w 609473"/>
                <a:gd name="connsiteY1" fmla="*/ 406500 h 535733"/>
                <a:gd name="connsiteX2" fmla="*/ 430471 w 609473"/>
                <a:gd name="connsiteY2" fmla="*/ 406500 h 535733"/>
                <a:gd name="connsiteX3" fmla="*/ 430471 w 609473"/>
                <a:gd name="connsiteY3" fmla="*/ 439368 h 535733"/>
                <a:gd name="connsiteX4" fmla="*/ 480038 w 609473"/>
                <a:gd name="connsiteY4" fmla="*/ 439368 h 535733"/>
                <a:gd name="connsiteX5" fmla="*/ 480038 w 609473"/>
                <a:gd name="connsiteY5" fmla="*/ 488951 h 535733"/>
                <a:gd name="connsiteX6" fmla="*/ 512958 w 609473"/>
                <a:gd name="connsiteY6" fmla="*/ 488951 h 535733"/>
                <a:gd name="connsiteX7" fmla="*/ 512958 w 609473"/>
                <a:gd name="connsiteY7" fmla="*/ 439368 h 535733"/>
                <a:gd name="connsiteX8" fmla="*/ 562618 w 609473"/>
                <a:gd name="connsiteY8" fmla="*/ 439368 h 535733"/>
                <a:gd name="connsiteX9" fmla="*/ 562618 w 609473"/>
                <a:gd name="connsiteY9" fmla="*/ 406500 h 535733"/>
                <a:gd name="connsiteX10" fmla="*/ 512958 w 609473"/>
                <a:gd name="connsiteY10" fmla="*/ 406500 h 535733"/>
                <a:gd name="connsiteX11" fmla="*/ 512958 w 609473"/>
                <a:gd name="connsiteY11" fmla="*/ 357010 h 535733"/>
                <a:gd name="connsiteX12" fmla="*/ 496498 w 609473"/>
                <a:gd name="connsiteY12" fmla="*/ 310135 h 535733"/>
                <a:gd name="connsiteX13" fmla="*/ 609473 w 609473"/>
                <a:gd name="connsiteY13" fmla="*/ 422934 h 535733"/>
                <a:gd name="connsiteX14" fmla="*/ 496498 w 609473"/>
                <a:gd name="connsiteY14" fmla="*/ 535733 h 535733"/>
                <a:gd name="connsiteX15" fmla="*/ 383523 w 609473"/>
                <a:gd name="connsiteY15" fmla="*/ 422934 h 535733"/>
                <a:gd name="connsiteX16" fmla="*/ 496498 w 609473"/>
                <a:gd name="connsiteY16" fmla="*/ 310135 h 535733"/>
                <a:gd name="connsiteX17" fmla="*/ 237429 w 609473"/>
                <a:gd name="connsiteY17" fmla="*/ 0 h 535733"/>
                <a:gd name="connsiteX18" fmla="*/ 248370 w 609473"/>
                <a:gd name="connsiteY18" fmla="*/ 0 h 535733"/>
                <a:gd name="connsiteX19" fmla="*/ 259311 w 609473"/>
                <a:gd name="connsiteY19" fmla="*/ 0 h 535733"/>
                <a:gd name="connsiteX20" fmla="*/ 351327 w 609473"/>
                <a:gd name="connsiteY20" fmla="*/ 91888 h 535733"/>
                <a:gd name="connsiteX21" fmla="*/ 351327 w 609473"/>
                <a:gd name="connsiteY21" fmla="*/ 193861 h 535733"/>
                <a:gd name="connsiteX22" fmla="*/ 330754 w 609473"/>
                <a:gd name="connsiteY22" fmla="*/ 232054 h 535733"/>
                <a:gd name="connsiteX23" fmla="*/ 330754 w 609473"/>
                <a:gd name="connsiteY23" fmla="*/ 330479 h 535733"/>
                <a:gd name="connsiteX24" fmla="*/ 333279 w 609473"/>
                <a:gd name="connsiteY24" fmla="*/ 334588 h 535733"/>
                <a:gd name="connsiteX25" fmla="*/ 367224 w 609473"/>
                <a:gd name="connsiteY25" fmla="*/ 352517 h 535733"/>
                <a:gd name="connsiteX26" fmla="*/ 349270 w 609473"/>
                <a:gd name="connsiteY26" fmla="*/ 422928 h 535733"/>
                <a:gd name="connsiteX27" fmla="*/ 392379 w 609473"/>
                <a:gd name="connsiteY27" fmla="*/ 526955 h 535733"/>
                <a:gd name="connsiteX28" fmla="*/ 402011 w 609473"/>
                <a:gd name="connsiteY28" fmla="*/ 535733 h 535733"/>
                <a:gd name="connsiteX29" fmla="*/ 248276 w 609473"/>
                <a:gd name="connsiteY29" fmla="*/ 535733 h 535733"/>
                <a:gd name="connsiteX30" fmla="*/ 0 w 609473"/>
                <a:gd name="connsiteY30" fmla="*/ 535733 h 535733"/>
                <a:gd name="connsiteX31" fmla="*/ 0 w 609473"/>
                <a:gd name="connsiteY31" fmla="*/ 465883 h 535733"/>
                <a:gd name="connsiteX32" fmla="*/ 17954 w 609473"/>
                <a:gd name="connsiteY32" fmla="*/ 427690 h 535733"/>
                <a:gd name="connsiteX33" fmla="*/ 163460 w 609473"/>
                <a:gd name="connsiteY33" fmla="*/ 334588 h 535733"/>
                <a:gd name="connsiteX34" fmla="*/ 165985 w 609473"/>
                <a:gd name="connsiteY34" fmla="*/ 330479 h 535733"/>
                <a:gd name="connsiteX35" fmla="*/ 165985 w 609473"/>
                <a:gd name="connsiteY35" fmla="*/ 232054 h 535733"/>
                <a:gd name="connsiteX36" fmla="*/ 145412 w 609473"/>
                <a:gd name="connsiteY36" fmla="*/ 193861 h 535733"/>
                <a:gd name="connsiteX37" fmla="*/ 145412 w 609473"/>
                <a:gd name="connsiteY37" fmla="*/ 91888 h 535733"/>
                <a:gd name="connsiteX38" fmla="*/ 237429 w 609473"/>
                <a:gd name="connsiteY38" fmla="*/ 0 h 53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73" h="535733">
                  <a:moveTo>
                    <a:pt x="480038" y="357010"/>
                  </a:moveTo>
                  <a:lnTo>
                    <a:pt x="480038" y="406500"/>
                  </a:lnTo>
                  <a:lnTo>
                    <a:pt x="430471" y="406500"/>
                  </a:lnTo>
                  <a:lnTo>
                    <a:pt x="430471" y="439368"/>
                  </a:lnTo>
                  <a:lnTo>
                    <a:pt x="480038" y="439368"/>
                  </a:lnTo>
                  <a:lnTo>
                    <a:pt x="480038" y="488951"/>
                  </a:lnTo>
                  <a:lnTo>
                    <a:pt x="512958" y="488951"/>
                  </a:lnTo>
                  <a:lnTo>
                    <a:pt x="512958" y="439368"/>
                  </a:lnTo>
                  <a:lnTo>
                    <a:pt x="562618" y="439368"/>
                  </a:lnTo>
                  <a:lnTo>
                    <a:pt x="562618" y="406500"/>
                  </a:lnTo>
                  <a:lnTo>
                    <a:pt x="512958" y="406500"/>
                  </a:lnTo>
                  <a:lnTo>
                    <a:pt x="512958" y="357010"/>
                  </a:lnTo>
                  <a:close/>
                  <a:moveTo>
                    <a:pt x="496498" y="310135"/>
                  </a:moveTo>
                  <a:cubicBezTo>
                    <a:pt x="558971" y="310135"/>
                    <a:pt x="609473" y="360745"/>
                    <a:pt x="609473" y="422934"/>
                  </a:cubicBezTo>
                  <a:cubicBezTo>
                    <a:pt x="609473" y="485216"/>
                    <a:pt x="558877" y="535733"/>
                    <a:pt x="496498" y="535733"/>
                  </a:cubicBezTo>
                  <a:cubicBezTo>
                    <a:pt x="434212" y="535733"/>
                    <a:pt x="383523" y="485216"/>
                    <a:pt x="383523" y="422934"/>
                  </a:cubicBezTo>
                  <a:cubicBezTo>
                    <a:pt x="383523" y="360745"/>
                    <a:pt x="434212" y="310135"/>
                    <a:pt x="496498" y="310135"/>
                  </a:cubicBezTo>
                  <a:close/>
                  <a:moveTo>
                    <a:pt x="237429" y="0"/>
                  </a:moveTo>
                  <a:lnTo>
                    <a:pt x="248370" y="0"/>
                  </a:lnTo>
                  <a:lnTo>
                    <a:pt x="259311" y="0"/>
                  </a:lnTo>
                  <a:cubicBezTo>
                    <a:pt x="310182" y="0"/>
                    <a:pt x="351327" y="41181"/>
                    <a:pt x="351327" y="91888"/>
                  </a:cubicBezTo>
                  <a:lnTo>
                    <a:pt x="351327" y="193861"/>
                  </a:lnTo>
                  <a:cubicBezTo>
                    <a:pt x="351327" y="209829"/>
                    <a:pt x="343098" y="223837"/>
                    <a:pt x="330754" y="232054"/>
                  </a:cubicBezTo>
                  <a:lnTo>
                    <a:pt x="330754" y="330479"/>
                  </a:lnTo>
                  <a:cubicBezTo>
                    <a:pt x="330754" y="332160"/>
                    <a:pt x="331689" y="333841"/>
                    <a:pt x="333279" y="334588"/>
                  </a:cubicBezTo>
                  <a:cubicBezTo>
                    <a:pt x="338422" y="337016"/>
                    <a:pt x="350579" y="343179"/>
                    <a:pt x="367224" y="352517"/>
                  </a:cubicBezTo>
                  <a:cubicBezTo>
                    <a:pt x="355442" y="373902"/>
                    <a:pt x="349270" y="397901"/>
                    <a:pt x="349270" y="422928"/>
                  </a:cubicBezTo>
                  <a:cubicBezTo>
                    <a:pt x="349270" y="462148"/>
                    <a:pt x="364606" y="499127"/>
                    <a:pt x="392379" y="526955"/>
                  </a:cubicBezTo>
                  <a:cubicBezTo>
                    <a:pt x="395465" y="530037"/>
                    <a:pt x="398645" y="533025"/>
                    <a:pt x="402011" y="535733"/>
                  </a:cubicBezTo>
                  <a:lnTo>
                    <a:pt x="248276" y="535733"/>
                  </a:lnTo>
                  <a:lnTo>
                    <a:pt x="0" y="535733"/>
                  </a:lnTo>
                  <a:lnTo>
                    <a:pt x="0" y="465883"/>
                  </a:lnTo>
                  <a:cubicBezTo>
                    <a:pt x="0" y="451129"/>
                    <a:pt x="6452" y="437028"/>
                    <a:pt x="17954" y="427690"/>
                  </a:cubicBezTo>
                  <a:cubicBezTo>
                    <a:pt x="81169" y="375770"/>
                    <a:pt x="149340" y="341405"/>
                    <a:pt x="163460" y="334588"/>
                  </a:cubicBezTo>
                  <a:cubicBezTo>
                    <a:pt x="164956" y="333841"/>
                    <a:pt x="165985" y="332160"/>
                    <a:pt x="165985" y="330479"/>
                  </a:cubicBezTo>
                  <a:lnTo>
                    <a:pt x="165985" y="232054"/>
                  </a:lnTo>
                  <a:cubicBezTo>
                    <a:pt x="153641" y="223837"/>
                    <a:pt x="145412" y="209829"/>
                    <a:pt x="145412" y="193861"/>
                  </a:cubicBezTo>
                  <a:lnTo>
                    <a:pt x="145412" y="91888"/>
                  </a:lnTo>
                  <a:cubicBezTo>
                    <a:pt x="145412" y="41088"/>
                    <a:pt x="186651" y="0"/>
                    <a:pt x="237429"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0" name="任意多边形: 形状 62"/>
            <p:cNvSpPr/>
            <p:nvPr>
              <p:custDataLst>
                <p:tags r:id="rId13"/>
              </p:custDataLst>
            </p:nvPr>
          </p:nvSpPr>
          <p:spPr bwMode="auto">
            <a:xfrm>
              <a:off x="4599113" y="4953720"/>
              <a:ext cx="391616" cy="432383"/>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txBody>
            <a:bodyPr wrap="square" lIns="91440" tIns="45720" rIns="91440" bIns="45720">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sp>
          <p:nvSpPr>
            <p:cNvPr id="21" name="任意多边形: 形状 51"/>
            <p:cNvSpPr/>
            <p:nvPr>
              <p:custDataLst>
                <p:tags r:id="rId14"/>
              </p:custDataLst>
            </p:nvPr>
          </p:nvSpPr>
          <p:spPr bwMode="auto">
            <a:xfrm>
              <a:off x="7188095" y="4953719"/>
              <a:ext cx="419868" cy="432383"/>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txBody>
            <a:bodyPr wrap="square" lIns="91440" tIns="45720" rIns="91440" bIns="45720">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entury Gothic" panose="020F0502020204030204"/>
                <a:ea typeface="思源黑体 CN Regular"/>
                <a:cs typeface="+mn-ea"/>
                <a:sym typeface="+mn-lt"/>
              </a:endParaRPr>
            </a:p>
          </p:txBody>
        </p:sp>
      </p:grpSp>
      <p:sp>
        <p:nvSpPr>
          <p:cNvPr id="23" name="文本框 22"/>
          <p:cNvSpPr txBox="1"/>
          <p:nvPr/>
        </p:nvSpPr>
        <p:spPr>
          <a:xfrm>
            <a:off x="8449310" y="4346575"/>
            <a:ext cx="2016125" cy="645160"/>
          </a:xfrm>
          <a:prstGeom prst="rect">
            <a:avLst/>
          </a:prstGeom>
          <a:noFill/>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3. 会进行数制转换计算。</a:t>
            </a:r>
            <a:endPar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6" name="文本框 25"/>
          <p:cNvSpPr txBox="1"/>
          <p:nvPr>
            <p:custDataLst>
              <p:tags r:id="rId15"/>
            </p:custDataLst>
          </p:nvPr>
        </p:nvSpPr>
        <p:spPr>
          <a:xfrm>
            <a:off x="3545840" y="1934210"/>
            <a:ext cx="1932940" cy="645160"/>
          </a:xfrm>
          <a:prstGeom prst="rect">
            <a:avLst/>
          </a:prstGeom>
          <a:noFill/>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1. 能识析几种进制数的特点。</a:t>
            </a:r>
            <a:endPar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9" name="文本框 28"/>
          <p:cNvSpPr txBox="1"/>
          <p:nvPr>
            <p:custDataLst>
              <p:tags r:id="rId16"/>
            </p:custDataLst>
          </p:nvPr>
        </p:nvSpPr>
        <p:spPr>
          <a:xfrm>
            <a:off x="1867535" y="4289425"/>
            <a:ext cx="2129155" cy="645160"/>
          </a:xfrm>
          <a:prstGeom prst="rect">
            <a:avLst/>
          </a:prstGeom>
          <a:noFill/>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rPr>
              <a:t>2. 会判断哪些信号属于数字信号。</a:t>
            </a:r>
            <a:endParaRPr kumimoji="0" lang="zh-CN" altLang="en-US" sz="1800" b="1" i="0" u="none" strike="noStrike" kern="1200" cap="none" spc="0" normalizeH="0" baseline="0" noProof="0" dirty="0">
              <a:ln>
                <a:noFill/>
              </a:ln>
              <a:solidFill>
                <a:prstClr val="black">
                  <a:lumMod val="85000"/>
                  <a:lumOff val="15000"/>
                </a:prstClr>
              </a:solidFill>
              <a:effectLst/>
              <a:uLnTx/>
              <a:uFillTx/>
              <a:latin typeface="Century Gothic" panose="020F0502020204030204"/>
              <a:ea typeface="思源黑体 CN Regular"/>
              <a:cs typeface="+mn-ea"/>
              <a:sym typeface="+mn-lt"/>
            </a:endParaRPr>
          </a:p>
        </p:txBody>
      </p:sp>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矩形 2"/>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514667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一、数字信号的特点</a:t>
            </a:r>
            <a:endParaRPr kumimoji="0" lang="zh-CN" altLang="en-US" sz="3200"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1216660" y="1121410"/>
            <a:ext cx="7796530" cy="460375"/>
          </a:xfrm>
          <a:prstGeom prst="rect">
            <a:avLst/>
          </a:prstGeom>
        </p:spPr>
        <p:txBody>
          <a:bodyPr wrap="square">
            <a:spAutoFit/>
            <a:scene3d>
              <a:camera prst="orthographicFront"/>
              <a:lightRig rig="threePt" dir="t"/>
            </a:scene3d>
            <a:sp3d contourW="12700"/>
          </a:bodyPr>
          <a:lstStyle/>
          <a:p>
            <a:pPr marL="0" marR="0" lvl="0" indent="0" algn="l" defTabSz="914400" rtl="0" fontAlgn="auto">
              <a:lnSpc>
                <a:spcPct val="15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图 8.1.1（a）（b）所示分别为模拟电压信号和数字电压信号。</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pic>
        <p:nvPicPr>
          <p:cNvPr id="2" name="图片 1"/>
          <p:cNvPicPr>
            <a:picLocks noChangeAspect="1"/>
          </p:cNvPicPr>
          <p:nvPr/>
        </p:nvPicPr>
        <p:blipFill>
          <a:blip r:embed="rId1"/>
          <a:stretch>
            <a:fillRect/>
          </a:stretch>
        </p:blipFill>
        <p:spPr>
          <a:xfrm>
            <a:off x="1216660" y="2138045"/>
            <a:ext cx="7019925" cy="2938145"/>
          </a:xfrm>
          <a:prstGeom prst="rect">
            <a:avLst/>
          </a:prstGeom>
        </p:spPr>
      </p:pic>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514667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一、数字信号的特点</a:t>
            </a:r>
            <a:endParaRPr kumimoji="0" lang="zh-CN" altLang="en-US" sz="3200"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1158240" y="1498600"/>
            <a:ext cx="9740900" cy="4246245"/>
          </a:xfrm>
          <a:prstGeom prst="rect">
            <a:avLst/>
          </a:prstGeom>
        </p:spPr>
        <p:txBody>
          <a:bodyPr wrap="square">
            <a:spAutoFit/>
            <a:scene3d>
              <a:camera prst="orthographicFront"/>
              <a:lightRig rig="threePt" dir="t"/>
            </a:scene3d>
            <a:sp3d contourW="12700"/>
          </a:bodyPr>
          <a:lstStyle/>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由于数字信号采用二值信息来表示脉冲的有、无或电平的高、低，所以数字电路在结构和工作状态、研究内容和分析方法上都与模拟电路不同，与模拟电路相比，数字电路具有如下特点。</a:t>
            </a: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（1）由于数字信号是二值信息，所以在电路中工作的半导体管通常处在开关状态，即工作在饱和区和截止区，放大区只是过渡状态。</a:t>
            </a: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（2）数字电路主要的研究对象是电路输入和输出间的逻辑关系。输入信号的状态（0或 1）和输出信号的状态（0 或 1）之间的逻辑关系，反映了电路的逻辑功能。数字电路的分析方法主要使用逻辑代数和卡诺图法等进行分析。</a:t>
            </a: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（3）数字信息便于长期保存。</a:t>
            </a: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a:p>
            <a:pPr marL="0" marR="0" lvl="0" indent="0" algn="just" defTabSz="914400" rtl="0" fontAlgn="auto">
              <a:lnSpc>
                <a:spcPct val="150000"/>
              </a:lnSpc>
              <a:spcBef>
                <a:spcPts val="0"/>
              </a:spcBef>
              <a:spcAft>
                <a:spcPts val="0"/>
              </a:spcAft>
              <a:buClrTx/>
              <a:buSzTx/>
              <a:buFontTx/>
              <a:buNone/>
              <a:defRPr/>
            </a:pPr>
            <a:r>
              <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rPr>
              <a:t>（4）组成数字电路的单元结构较简单，便于集成化和系列化生产，工作可靠、精度高。数字集成电路产品系列多、通用性强、成本低。</a:t>
            </a:r>
            <a:endParaRPr kumimoji="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lt"/>
            </a:endParaRPr>
          </a:p>
        </p:txBody>
      </p:sp>
      <p:sp>
        <p:nvSpPr>
          <p:cNvPr id="3" name="矩形 2"/>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96690" y="302895"/>
            <a:ext cx="5305425"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spc="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rPr>
              <a:t>二、数制和数制的转换</a:t>
            </a:r>
            <a:endParaRPr kumimoji="0" sz="3200" b="0" i="0" u="none" strike="noStrike" kern="1200" cap="none" spc="0" normalizeH="0" baseline="0" noProof="0" dirty="0">
              <a:ln>
                <a:noFill/>
              </a:ln>
              <a:solidFill>
                <a:prstClr val="black"/>
              </a:solidFill>
              <a:effectLst/>
              <a:uLnTx/>
              <a:uFillTx/>
              <a:latin typeface="Century Gothic" panose="020F0502020204030204"/>
              <a:ea typeface="思源黑体 CN Regular"/>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srgbClr val="01A89E"/>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bwMode="auto">
          <a:xfrm>
            <a:off x="1216660" y="1104265"/>
            <a:ext cx="9308465" cy="1198880"/>
          </a:xfrm>
          <a:prstGeom prst="rect">
            <a:avLst/>
          </a:prstGeom>
        </p:spPr>
        <p:txBody>
          <a:bodyPr wrap="square">
            <a:spAutoFit/>
            <a:scene3d>
              <a:camera prst="orthographicFront"/>
              <a:lightRig rig="threePt" dir="t"/>
            </a:scene3d>
            <a:sp3d contourW="12700"/>
          </a:bodyPr>
          <a:lstStyle/>
          <a:p>
            <a:pPr marL="0" marR="0" lvl="0" indent="0" algn="just" defTabSz="914400" rtl="0" fontAlgn="auto">
              <a:lnSpc>
                <a:spcPct val="150000"/>
              </a:lnSpc>
              <a:spcBef>
                <a:spcPts val="0"/>
              </a:spcBef>
              <a:spcAft>
                <a:spcPts val="0"/>
              </a:spcAft>
              <a:buClrTx/>
              <a:buSzTx/>
              <a:buFontTx/>
              <a:buNone/>
              <a:defRPr/>
            </a:pP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rPr>
              <a:t>在表示数字时，仅用一位数码往往不够用，必须用进位计数的方法组成多位数码。多位数码每一位的构成以及从低位到高位的进位规则称为进位计数制，简称进位制。在日常生活及生产实践中，人们常用十进制数、二进制数、八进制数、十六进制数等。</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nvPicPr>
        <p:blipFill>
          <a:blip r:embed="rId1"/>
          <a:stretch>
            <a:fillRect/>
          </a:stretch>
        </p:blipFill>
        <p:spPr>
          <a:xfrm>
            <a:off x="1324610" y="2624455"/>
            <a:ext cx="9201150" cy="3686175"/>
          </a:xfrm>
          <a:prstGeom prst="rect">
            <a:avLst/>
          </a:prstGeom>
        </p:spPr>
      </p:pic>
      <p:sp>
        <p:nvSpPr>
          <p:cNvPr id="2" name="矩形 1"/>
          <p:cNvSpPr/>
          <p:nvPr/>
        </p:nvSpPr>
        <p:spPr>
          <a:xfrm>
            <a:off x="389890" y="158750"/>
            <a:ext cx="11418570" cy="6447155"/>
          </a:xfrm>
          <a:prstGeom prst="rect">
            <a:avLst/>
          </a:prstGeom>
          <a:noFill/>
          <a:ln>
            <a:gradFill>
              <a:gsLst>
                <a:gs pos="50000">
                  <a:schemeClr val="accent6"/>
                </a:gs>
                <a:gs pos="0">
                  <a:schemeClr val="accent6">
                    <a:lumMod val="25000"/>
                    <a:lumOff val="75000"/>
                  </a:schemeClr>
                </a:gs>
                <a:gs pos="100000">
                  <a:schemeClr val="accent6">
                    <a:lumMod val="85000"/>
                  </a:schemeClr>
                </a:gs>
              </a:gsLst>
              <a:lin ang="54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469900" y="92075"/>
            <a:ext cx="11234420" cy="6581140"/>
          </a:xfrm>
          <a:prstGeom prst="rect">
            <a:avLst/>
          </a:prstGeom>
          <a:noFill/>
          <a:ln>
            <a:solidFill>
              <a:srgbClr val="639A3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tags/tag1.xml><?xml version="1.0" encoding="utf-8"?>
<p:tagLst xmlns:p="http://schemas.openxmlformats.org/presentationml/2006/main">
  <p:tag name="KSO_WM_DIAGRAM_VIRTUALLY_FRAME" val="{&quot;height&quot;:275.4285039370078,&quot;left&quot;:147.05,&quot;top&quot;:195.67448818897637,&quot;width&quot;:484.3192913385827}"/>
</p:tagLst>
</file>

<file path=ppt/tags/tag10.xml><?xml version="1.0" encoding="utf-8"?>
<p:tagLst xmlns:p="http://schemas.openxmlformats.org/presentationml/2006/main">
  <p:tag name="KSO_WM_DIAGRAM_VIRTUALLY_FRAME" val="{&quot;height&quot;:275.4285039370078,&quot;left&quot;:147.05,&quot;top&quot;:195.67448818897637,&quot;width&quot;:484.3192913385827}"/>
</p:tagLst>
</file>

<file path=ppt/tags/tag11.xml><?xml version="1.0" encoding="utf-8"?>
<p:tagLst xmlns:p="http://schemas.openxmlformats.org/presentationml/2006/main">
  <p:tag name="KSO_WM_DIAGRAM_VIRTUALLY_FRAME" val="{&quot;height&quot;:275.4285039370078,&quot;left&quot;:147.05,&quot;top&quot;:195.67448818897637,&quot;width&quot;:484.3192913385827}"/>
</p:tagLst>
</file>

<file path=ppt/tags/tag12.xml><?xml version="1.0" encoding="utf-8"?>
<p:tagLst xmlns:p="http://schemas.openxmlformats.org/presentationml/2006/main">
  <p:tag name="KSO_WM_DIAGRAM_VIRTUALLY_FRAME" val="{&quot;height&quot;:275.4285039370078,&quot;left&quot;:147.05,&quot;top&quot;:195.67448818897637,&quot;width&quot;:484.3192913385827}"/>
</p:tagLst>
</file>

<file path=ppt/tags/tag13.xml><?xml version="1.0" encoding="utf-8"?>
<p:tagLst xmlns:p="http://schemas.openxmlformats.org/presentationml/2006/main">
  <p:tag name="KSO_WM_DIAGRAM_VIRTUALLY_FRAME" val="{&quot;height&quot;:275.4285039370078,&quot;left&quot;:147.05,&quot;top&quot;:195.67448818897637,&quot;width&quot;:484.3192913385827}"/>
</p:tagLst>
</file>

<file path=ppt/tags/tag14.xml><?xml version="1.0" encoding="utf-8"?>
<p:tagLst xmlns:p="http://schemas.openxmlformats.org/presentationml/2006/main">
  <p:tag name="KSO_WM_DIAGRAM_VIRTUALLY_FRAME" val="{&quot;height&quot;:275.4285039370078,&quot;left&quot;:147.05,&quot;top&quot;:195.67448818897637,&quot;width&quot;:484.3192913385827}"/>
</p:tagLst>
</file>

<file path=ppt/tags/tag15.xml><?xml version="1.0" encoding="utf-8"?>
<p:tagLst xmlns:p="http://schemas.openxmlformats.org/presentationml/2006/main">
  <p:tag name="KSO_WM_DIAGRAM_VIRTUALLY_FRAME" val="{&quot;height&quot;:275.4285039370078,&quot;left&quot;:147.05,&quot;top&quot;:195.67448818897637,&quot;width&quot;:484.3192913385827}"/>
</p:tagLst>
</file>

<file path=ppt/tags/tag16.xml><?xml version="1.0" encoding="utf-8"?>
<p:tagLst xmlns:p="http://schemas.openxmlformats.org/presentationml/2006/main">
  <p:tag name="KSO_WM_DIAGRAM_VIRTUALLY_FRAME" val="{&quot;height&quot;:275.4285039370078,&quot;left&quot;:147.05,&quot;top&quot;:195.67448818897637,&quot;width&quot;:484.3192913385827}"/>
</p:tagLst>
</file>

<file path=ppt/tags/tag17.xml><?xml version="1.0" encoding="utf-8"?>
<p:tagLst xmlns:p="http://schemas.openxmlformats.org/presentationml/2006/main">
  <p:tag name="KSO_WM_UNIT_VALUE" val="1195*1181"/>
  <p:tag name="KSO_WM_UNIT_HIGHLIGHT" val="0"/>
  <p:tag name="KSO_WM_UNIT_COMPATIBLE" val="0"/>
  <p:tag name="KSO_WM_UNIT_DIAGRAM_ISNUMVISUAL" val="0"/>
  <p:tag name="KSO_WM_UNIT_DIAGRAM_ISREFERUNIT" val="0"/>
  <p:tag name="KSO_WM_UNIT_TYPE" val="d"/>
  <p:tag name="KSO_WM_UNIT_INDEX" val="1"/>
  <p:tag name="KSO_WM_UNIT_ID" val="custom20231234_1*d*1"/>
  <p:tag name="KSO_WM_TEMPLATE_CATEGORY" val="custom"/>
  <p:tag name="KSO_WM_TEMPLATE_INDEX" val="20231234"/>
  <p:tag name="KSO_WM_UNIT_LAYERLEVEL" val="1"/>
  <p:tag name="KSO_WM_TAG_VERSION" val="3.0"/>
  <p:tag name="KSO_WM_BEAUTIFY_FLAG" val="#wm#"/>
</p:tagLst>
</file>

<file path=ppt/tags/tag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234_1*a*1"/>
  <p:tag name="KSO_WM_TEMPLATE_CATEGORY" val="custom"/>
  <p:tag name="KSO_WM_TEMPLATE_INDEX" val="20231234"/>
  <p:tag name="KSO_WM_UNIT_LAYERLEVEL" val="1"/>
  <p:tag name="KSO_WM_TAG_VERSION" val="3.0"/>
  <p:tag name="KSO_WM_BEAUTIFY_FLAG" val="#wm#"/>
  <p:tag name="KSO_WM_UNIT_VALUE" val="13"/>
  <p:tag name="KSO_WM_UNIT_PRESET_TEXT" val="单击此处添加标题"/>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234_1*i*1"/>
  <p:tag name="KSO_WM_TEMPLATE_CATEGORY" val="custom"/>
  <p:tag name="KSO_WM_TEMPLATE_INDEX" val="20231234"/>
  <p:tag name="KSO_WM_UNIT_LAYERLEVEL" val="1"/>
  <p:tag name="KSO_WM_TAG_VERSION" val="3.0"/>
  <p:tag name="KSO_WM_BEAUTIFY_FLAG" val="#wm#"/>
</p:tagLst>
</file>

<file path=ppt/tags/tag2.xml><?xml version="1.0" encoding="utf-8"?>
<p:tagLst xmlns:p="http://schemas.openxmlformats.org/presentationml/2006/main">
  <p:tag name="KSO_WM_DIAGRAM_VIRTUALLY_FRAME" val="{&quot;height&quot;:275.4285039370078,&quot;left&quot;:147.05,&quot;top&quot;:195.67448818897637,&quot;width&quot;:484.319291338582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234_1*i*2"/>
  <p:tag name="KSO_WM_TEMPLATE_CATEGORY" val="custom"/>
  <p:tag name="KSO_WM_TEMPLATE_INDEX" val="20231234"/>
  <p:tag name="KSO_WM_UNIT_LAYERLEVEL" val="1"/>
  <p:tag name="KSO_WM_TAG_VERSION" val="3.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1234_1*i*3"/>
  <p:tag name="KSO_WM_TEMPLATE_CATEGORY" val="custom"/>
  <p:tag name="KSO_WM_TEMPLATE_INDEX" val="20231234"/>
  <p:tag name="KSO_WM_UNIT_LAYERLEVEL" val="1"/>
  <p:tag name="KSO_WM_TAG_VERSION" val="3.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1234_1*i*4"/>
  <p:tag name="KSO_WM_TEMPLATE_CATEGORY" val="custom"/>
  <p:tag name="KSO_WM_TEMPLATE_INDEX" val="20231234"/>
  <p:tag name="KSO_WM_UNIT_LAYERLEVEL" val="1"/>
  <p:tag name="KSO_WM_TAG_VERSION" val="3.0"/>
  <p:tag name="KSO_WM_BEAUTIFY_FLAG" val="#wm#"/>
</p:tagLst>
</file>

<file path=ppt/tags/tag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custom20231234_1*f*2"/>
  <p:tag name="KSO_WM_TEMPLATE_CATEGORY" val="custom"/>
  <p:tag name="KSO_WM_TEMPLATE_INDEX" val="2023123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UNIT_PRESET_TEXT" val="单击此处输入你的正文，文字是您思想的提炼请尽量言简意赅的阐述观点。单击此处输入你的正文"/>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1234_1*i*5"/>
  <p:tag name="KSO_WM_TEMPLATE_CATEGORY" val="custom"/>
  <p:tag name="KSO_WM_TEMPLATE_INDEX" val="20231234"/>
  <p:tag name="KSO_WM_UNIT_LAYERLEVEL" val="1"/>
  <p:tag name="KSO_WM_TAG_VERSION" val="3.0"/>
  <p:tag name="KSO_WM_BEAUTIFY_FLAG" val="#wm#"/>
</p:tagLst>
</file>

<file path=ppt/tags/tag25.xml><?xml version="1.0" encoding="utf-8"?>
<p:tagLst xmlns:p="http://schemas.openxmlformats.org/presentationml/2006/main">
  <p:tag name="KSO_WM_BEAUTIFY_FLAG" val="#wm#"/>
  <p:tag name="KSO_WM_TEMPLATE_CATEGORY" val="custom"/>
  <p:tag name="KSO_WM_TEMPLATE_INDEX" val="20231234"/>
  <p:tag name="KSO_WM_SPECIAL_SOURCE" val="bdnull"/>
  <p:tag name="KSO_WM_SLIDE_ID" val="custom2023123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98*338"/>
  <p:tag name="KSO_WM_SLIDE_POSITION" val="83*104"/>
  <p:tag name="KSO_WM_TAG_VERSION" val="3.0"/>
  <p:tag name="KSO_WM_SLIDE_LAYOUT" val="a_d_f"/>
  <p:tag name="KSO_WM_SLIDE_LAYOUT_CNT" val="1_1_2"/>
</p:tagLst>
</file>

<file path=ppt/tags/tag26.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1*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2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1*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8904_1*q_h_i*1_3_2"/>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1*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DIAGRAM_VIRTUALLY_FRAME" val="{&quot;height&quot;:275.4285039370078,&quot;left&quot;:147.05,&quot;top&quot;:195.67448818897637,&quot;width&quot;:484.3192913385827}"/>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1*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1*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1*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3"/>
  <p:tag name="KSO_WM_UNIT_ID" val="diagram20188904_1*q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1*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35.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36.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1*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37.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38.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1*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39.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1*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4.xml><?xml version="1.0" encoding="utf-8"?>
<p:tagLst xmlns:p="http://schemas.openxmlformats.org/presentationml/2006/main">
  <p:tag name="KSO_WM_DIAGRAM_VIRTUALLY_FRAME" val="{&quot;height&quot;:275.4285039370078,&quot;left&quot;:147.05,&quot;top&quot;:195.67448818897637,&quot;width&quot;:484.3192913385827}"/>
</p:tagLst>
</file>

<file path=ppt/tags/tag40.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1*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1"/>
  <p:tag name="KSO_WM_UNIT_ID" val="diagram160148_5*m_i*1_1"/>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 name="KSO_WM_DIAGRAM_VIRTUALLY_FRAME" val="{&quot;height&quot;:301.95,&quot;left&quot;:119.25,&quot;top&quot;:145.65,&quot;width&quot;:668.6627559055119}"/>
</p:tagLst>
</file>

<file path=ppt/tags/tag42.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2"/>
  <p:tag name="KSO_WM_UNIT_ID" val="diagram160148_5*m_i*1_2"/>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 name="KSO_WM_DIAGRAM_VIRTUALLY_FRAME" val="{&quot;height&quot;:301.95,&quot;left&quot;:119.25,&quot;top&quot;:145.65,&quot;width&quot;:668.6627559055119}"/>
</p:tagLst>
</file>

<file path=ppt/tags/tag43.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3"/>
  <p:tag name="KSO_WM_UNIT_ID" val="diagram160148_5*m_i*1_3"/>
  <p:tag name="KSO_WM_UNIT_CLEAR" val="1"/>
  <p:tag name="KSO_WM_UNIT_LAYERLEVEL" val="1_1"/>
  <p:tag name="KSO_WM_DIAGRAM_GROUP_CODE" val="m1-1"/>
  <p:tag name="KSO_WM_UNIT_FILL_FORE_SCHEMECOLOR_INDEX" val="6"/>
  <p:tag name="KSO_WM_UNIT_FILL_TYPE" val="1"/>
  <p:tag name="KSO_WM_UNIT_TEXT_FILL_FORE_SCHEMECOLOR_INDEX" val="13"/>
  <p:tag name="KSO_WM_UNIT_TEXT_FILL_TYPE" val="1"/>
  <p:tag name="KSO_WM_DIAGRAM_VIRTUALLY_FRAME" val="{&quot;height&quot;:301.95,&quot;left&quot;:119.25,&quot;top&quot;:145.65,&quot;width&quot;:668.6627559055119}"/>
</p:tagLst>
</file>

<file path=ppt/tags/tag44.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4"/>
  <p:tag name="KSO_WM_UNIT_ID" val="diagram160148_5*m_i*1_4"/>
  <p:tag name="KSO_WM_UNIT_CLEAR" val="1"/>
  <p:tag name="KSO_WM_UNIT_LAYERLEVEL" val="1_1"/>
  <p:tag name="KSO_WM_DIAGRAM_GROUP_CODE" val="m1-1"/>
  <p:tag name="KSO_WM_UNIT_TEXT_FILL_FORE_SCHEMECOLOR_INDEX" val="5"/>
  <p:tag name="KSO_WM_UNIT_TEXT_FILL_TYPE" val="1"/>
  <p:tag name="KSO_WM_DIAGRAM_VIRTUALLY_FRAME" val="{&quot;height&quot;:301.95,&quot;left&quot;:119.25,&quot;top&quot;:145.65,&quot;width&quot;:668.6627559055119}"/>
</p:tagLst>
</file>

<file path=ppt/tags/tag45.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5"/>
  <p:tag name="KSO_WM_UNIT_ID" val="diagram160148_5*m_i*1_5"/>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 name="KSO_WM_DIAGRAM_VIRTUALLY_FRAME" val="{&quot;height&quot;:301.95,&quot;left&quot;:119.25,&quot;top&quot;:145.65,&quot;width&quot;:668.6627559055119}"/>
</p:tagLst>
</file>

<file path=ppt/tags/tag46.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6"/>
  <p:tag name="KSO_WM_UNIT_ID" val="diagram160148_5*m_i*1_6"/>
  <p:tag name="KSO_WM_UNIT_CLEAR" val="1"/>
  <p:tag name="KSO_WM_UNIT_LAYERLEVEL" val="1_1"/>
  <p:tag name="KSO_WM_DIAGRAM_GROUP_CODE" val="m1-1"/>
  <p:tag name="KSO_WM_UNIT_FILL_FORE_SCHEMECOLOR_INDEX" val="6"/>
  <p:tag name="KSO_WM_UNIT_FILL_TYPE" val="1"/>
  <p:tag name="KSO_WM_UNIT_TEXT_FILL_FORE_SCHEMECOLOR_INDEX" val="13"/>
  <p:tag name="KSO_WM_UNIT_TEXT_FILL_TYPE" val="1"/>
  <p:tag name="KSO_WM_DIAGRAM_VIRTUALLY_FRAME" val="{&quot;height&quot;:301.95,&quot;left&quot;:119.25,&quot;top&quot;:145.65,&quot;width&quot;:668.6627559055119}"/>
</p:tagLst>
</file>

<file path=ppt/tags/tag47.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7"/>
  <p:tag name="KSO_WM_UNIT_ID" val="diagram160148_5*m_i*1_7"/>
  <p:tag name="KSO_WM_UNIT_CLEAR" val="1"/>
  <p:tag name="KSO_WM_UNIT_LAYERLEVEL" val="1_1"/>
  <p:tag name="KSO_WM_DIAGRAM_GROUP_CODE" val="m1-1"/>
  <p:tag name="KSO_WM_UNIT_TEXT_FILL_FORE_SCHEMECOLOR_INDEX" val="6"/>
  <p:tag name="KSO_WM_UNIT_TEXT_FILL_TYPE" val="1"/>
  <p:tag name="KSO_WM_DIAGRAM_VIRTUALLY_FRAME" val="{&quot;height&quot;:301.95,&quot;left&quot;:119.25,&quot;top&quot;:145.65,&quot;width&quot;:668.6627559055119}"/>
</p:tagLst>
</file>

<file path=ppt/tags/tag48.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h_f"/>
  <p:tag name="KSO_WM_UNIT_INDEX" val="1_1_1"/>
  <p:tag name="KSO_WM_UNIT_ID" val="diagram160148_5*m_h_f*1_1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 name="KSO_WM_DIAGRAM_VIRTUALLY_FRAME" val="{&quot;height&quot;:301.95,&quot;left&quot;:119.25,&quot;top&quot;:145.65,&quot;width&quot;:668.6627559055119}"/>
</p:tagLst>
</file>

<file path=ppt/tags/tag49.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h_f"/>
  <p:tag name="KSO_WM_UNIT_INDEX" val="1_2_1"/>
  <p:tag name="KSO_WM_UNIT_ID" val="diagram160148_5*m_h_f*1_2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 name="KSO_WM_DIAGRAM_VIRTUALLY_FRAME" val="{&quot;height&quot;:301.95,&quot;left&quot;:119.25,&quot;top&quot;:145.65,&quot;width&quot;:668.6627559055119}"/>
</p:tagLst>
</file>

<file path=ppt/tags/tag5.xml><?xml version="1.0" encoding="utf-8"?>
<p:tagLst xmlns:p="http://schemas.openxmlformats.org/presentationml/2006/main">
  <p:tag name="KSO_WM_DIAGRAM_VIRTUALLY_FRAME" val="{&quot;height&quot;:275.4285039370078,&quot;left&quot;:147.05,&quot;top&quot;:195.67448818897637,&quot;width&quot;:484.3192913385827}"/>
</p:tagLst>
</file>

<file path=ppt/tags/tag50.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1"/>
  <p:tag name="KSO_WM_UNIT_ID" val="diagram20171623_1*q_h_i*1_1_1"/>
  <p:tag name="KSO_WM_UNIT_LAYERLEVEL" val="1_1_1"/>
  <p:tag name="KSO_WM_DIAGRAM_GROUP_CODE" val="q1-1"/>
  <p:tag name="KSO_WM_UNIT_LINE_FORE_SCHEMECOLOR_INDEX" val="14"/>
  <p:tag name="KSO_WM_UNIT_LINE_FILL_TYPE" val="2"/>
  <p:tag name="KSO_WM_DIAGRAM_VIRTUALLY_FRAME" val="{&quot;height&quot;:284.4,&quot;left&quot;:51.55,&quot;top&quot;:164.1,&quot;width&quot;:860.65}"/>
</p:tagLst>
</file>

<file path=ppt/tags/tag51.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2"/>
  <p:tag name="KSO_WM_UNIT_ID" val="diagram20171623_1*q_h_i*1_1_2"/>
  <p:tag name="KSO_WM_UNIT_LAYERLEVEL" val="1_1_1"/>
  <p:tag name="KSO_WM_DIAGRAM_GROUP_CODE" val="q1-1"/>
  <p:tag name="KSO_WM_UNIT_FILL_FORE_SCHEMECOLOR_INDEX" val="5"/>
  <p:tag name="KSO_WM_UNIT_FILL_TYPE" val="1"/>
  <p:tag name="KSO_WM_UNIT_TEXT_FILL_FORE_SCHEMECOLOR_INDEX" val="14"/>
  <p:tag name="KSO_WM_UNIT_TEXT_FILL_TYPE" val="1"/>
  <p:tag name="KSO_WM_DIAGRAM_VIRTUALLY_FRAME" val="{&quot;height&quot;:284.4,&quot;left&quot;:51.55,&quot;top&quot;:164.1,&quot;width&quot;:860.65}"/>
</p:tagLst>
</file>

<file path=ppt/tags/tag52.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1_1"/>
  <p:tag name="KSO_WM_UNIT_CLEAR" val="1"/>
  <p:tag name="KSO_WM_UNIT_LAYERLEVEL" val="1_1_1"/>
  <p:tag name="KSO_WM_UNIT_VALUE" val="36"/>
  <p:tag name="KSO_WM_UNIT_HIGHLIGHT" val="0"/>
  <p:tag name="KSO_WM_UNIT_COMPATIBLE" val="0"/>
  <p:tag name="KSO_WM_UNIT_PRESET_TEXT_INDEX" val="4"/>
  <p:tag name="KSO_WM_UNIT_PRESET_TEXT_LEN" val="57"/>
  <p:tag name="KSO_WM_DIAGRAM_GROUP_CODE" val="q1-1"/>
  <p:tag name="KSO_WM_UNIT_ID" val="diagram20171623_1*q_h_f*1_1_1"/>
  <p:tag name="KSO_WM_UNIT_TEXT_FILL_FORE_SCHEMECOLOR_INDEX" val="13"/>
  <p:tag name="KSO_WM_UNIT_TEXT_FILL_TYPE" val="1"/>
  <p:tag name="KSO_WM_DIAGRAM_VIRTUALLY_FRAME" val="{&quot;height&quot;:284.4,&quot;left&quot;:51.55,&quot;top&quot;:164.1,&quot;width&quot;:860.65}"/>
</p:tagLst>
</file>

<file path=ppt/tags/tag53.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3"/>
  <p:tag name="KSO_WM_UNIT_ID" val="diagram20171623_1*q_h_i*1_1_3"/>
  <p:tag name="KSO_WM_UNIT_LAYERLEVEL" val="1_1_1"/>
  <p:tag name="KSO_WM_DIAGRAM_GROUP_CODE" val="q1-1"/>
  <p:tag name="KSO_WM_UNIT_FILL_FORE_SCHEMECOLOR_INDEX" val="5"/>
  <p:tag name="KSO_WM_UNIT_FILL_TYPE" val="1"/>
  <p:tag name="KSO_WM_UNIT_TEXT_FILL_FORE_SCHEMECOLOR_INDEX" val="13"/>
  <p:tag name="KSO_WM_UNIT_TEXT_FILL_TYPE" val="1"/>
  <p:tag name="KSO_WM_DIAGRAM_VIRTUALLY_FRAME" val="{&quot;height&quot;:284.4,&quot;left&quot;:51.55,&quot;top&quot;:164.1,&quot;width&quot;:860.65}"/>
</p:tagLst>
</file>

<file path=ppt/tags/tag54.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1"/>
  <p:tag name="KSO_WM_UNIT_ID" val="diagram20171623_1*q_h_i*1_2_1"/>
  <p:tag name="KSO_WM_UNIT_LAYERLEVEL" val="1_1_1"/>
  <p:tag name="KSO_WM_DIAGRAM_GROUP_CODE" val="q1-1"/>
  <p:tag name="KSO_WM_UNIT_FILL_FORE_SCHEMECOLOR_INDEX" val="6"/>
  <p:tag name="KSO_WM_UNIT_FILL_TYPE" val="1"/>
  <p:tag name="KSO_WM_UNIT_TEXT_FILL_FORE_SCHEMECOLOR_INDEX" val="13"/>
  <p:tag name="KSO_WM_UNIT_TEXT_FILL_TYPE" val="1"/>
  <p:tag name="KSO_WM_DIAGRAM_VIRTUALLY_FRAME" val="{&quot;height&quot;:284.4,&quot;left&quot;:51.55,&quot;top&quot;:164.1,&quot;width&quot;:860.65}"/>
</p:tagLst>
</file>

<file path=ppt/tags/tag55.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2"/>
  <p:tag name="KSO_WM_UNIT_ID" val="diagram20171623_1*q_h_i*1_2_2"/>
  <p:tag name="KSO_WM_UNIT_LAYERLEVEL" val="1_1_1"/>
  <p:tag name="KSO_WM_DIAGRAM_GROUP_CODE" val="q1-1"/>
  <p:tag name="KSO_WM_UNIT_LINE_FORE_SCHEMECOLOR_INDEX" val="14"/>
  <p:tag name="KSO_WM_UNIT_LINE_FILL_TYPE" val="2"/>
  <p:tag name="KSO_WM_DIAGRAM_VIRTUALLY_FRAME" val="{&quot;height&quot;:284.4,&quot;left&quot;:51.55,&quot;top&quot;:164.1,&quot;width&quot;:860.65}"/>
</p:tagLst>
</file>

<file path=ppt/tags/tag56.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3"/>
  <p:tag name="KSO_WM_UNIT_ID" val="diagram20171623_1*q_h_i*1_2_3"/>
  <p:tag name="KSO_WM_UNIT_LAYERLEVEL" val="1_1_1"/>
  <p:tag name="KSO_WM_DIAGRAM_GROUP_CODE" val="q1-1"/>
  <p:tag name="KSO_WM_UNIT_FILL_FORE_SCHEMECOLOR_INDEX" val="6"/>
  <p:tag name="KSO_WM_UNIT_FILL_TYPE" val="1"/>
  <p:tag name="KSO_WM_UNIT_TEXT_FILL_FORE_SCHEMECOLOR_INDEX" val="14"/>
  <p:tag name="KSO_WM_UNIT_TEXT_FILL_TYPE" val="1"/>
  <p:tag name="KSO_WM_DIAGRAM_VIRTUALLY_FRAME" val="{&quot;height&quot;:284.4,&quot;left&quot;:51.55,&quot;top&quot;:164.1,&quot;width&quot;:860.65}"/>
</p:tagLst>
</file>

<file path=ppt/tags/tag57.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2_1"/>
  <p:tag name="KSO_WM_UNIT_CLEAR" val="1"/>
  <p:tag name="KSO_WM_UNIT_LAYERLEVEL" val="1_1_1"/>
  <p:tag name="KSO_WM_UNIT_VALUE" val="36"/>
  <p:tag name="KSO_WM_UNIT_HIGHLIGHT" val="0"/>
  <p:tag name="KSO_WM_UNIT_COMPATIBLE" val="0"/>
  <p:tag name="KSO_WM_UNIT_PRESET_TEXT_INDEX" val="4"/>
  <p:tag name="KSO_WM_UNIT_PRESET_TEXT_LEN" val="57"/>
  <p:tag name="KSO_WM_DIAGRAM_GROUP_CODE" val="q1-1"/>
  <p:tag name="KSO_WM_UNIT_ID" val="diagram20171623_1*q_h_f*1_2_1"/>
  <p:tag name="KSO_WM_UNIT_TEXT_FILL_FORE_SCHEMECOLOR_INDEX" val="13"/>
  <p:tag name="KSO_WM_UNIT_TEXT_FILL_TYPE" val="1"/>
  <p:tag name="KSO_WM_DIAGRAM_VIRTUALLY_FRAME" val="{&quot;height&quot;:284.4,&quot;left&quot;:51.55,&quot;top&quot;:164.1,&quot;width&quot;:860.65}"/>
</p:tagLst>
</file>

<file path=ppt/tags/tag58.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1"/>
  <p:tag name="KSO_WM_UNIT_ID" val="diagram20187873_3*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9.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2"/>
  <p:tag name="KSO_WM_UNIT_ID" val="diagram20187873_3*q_h_i*1_1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6.xml><?xml version="1.0" encoding="utf-8"?>
<p:tagLst xmlns:p="http://schemas.openxmlformats.org/presentationml/2006/main">
  <p:tag name="KSO_WM_DIAGRAM_VIRTUALLY_FRAME" val="{&quot;height&quot;:275.4285039370078,&quot;left&quot;:147.05,&quot;top&quot;:195.67448818897637,&quot;width&quot;:484.3192913385827}"/>
</p:tagLst>
</file>

<file path=ppt/tags/tag60.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1"/>
  <p:tag name="KSO_WM_UNIT_ID" val="diagram20187873_3*q_h_i*1_2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61.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2"/>
  <p:tag name="KSO_WM_UNIT_ID" val="diagram20187873_3*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62.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2"/>
  <p:tag name="KSO_WM_UNIT_ID" val="diagram20187873_3*q_h_i*1_3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63.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3"/>
  <p:tag name="KSO_WM_UNIT_ID" val="diagram20187873_3*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64.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8"/>
  <p:tag name="KSO_WM_UNIT_ID" val="diagram20187873_3*q_i*1_8"/>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3"/>
  <p:tag name="KSO_WM_UNIT_ID" val="diagram20187873_3*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3"/>
  <p:tag name="KSO_WM_UNIT_ID" val="diagram20187873_3*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1"/>
  <p:tag name="KSO_WM_UNIT_ID" val="diagram20187873_3*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7"/>
  <p:tag name="KSO_WM_UNIT_ID" val="diagram20187873_3*q_i*1_7"/>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1"/>
  <p:tag name="KSO_WM_UNIT_ID" val="diagram20187873_3*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DIAGRAM_VIRTUALLY_FRAME" val="{&quot;height&quot;:275.4285039370078,&quot;left&quot;:147.05,&quot;top&quot;:195.67448818897637,&quot;width&quot;:484.3192913385827}"/>
</p:tagLst>
</file>

<file path=ppt/tags/tag70.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2"/>
  <p:tag name="KSO_WM_UNIT_ID" val="diagram20187873_3*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3"/>
  <p:tag name="KSO_WM_UNIT_ID" val="diagram20187873_3*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4"/>
  <p:tag name="KSO_WM_UNIT_ID" val="diagram20187873_3*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5"/>
  <p:tag name="KSO_WM_UNIT_ID" val="diagram20187873_3*q_i*1_5"/>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6"/>
  <p:tag name="KSO_WM_UNIT_ID" val="diagram20187873_3*q_i*1_6"/>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1_1"/>
  <p:tag name="KSO_WM_UNIT_ID" val="diagram20187873_3*q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76.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1_1"/>
  <p:tag name="KSO_WM_UNIT_ID" val="diagram20187873_3*q_h_f*1_1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77.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2_1"/>
  <p:tag name="KSO_WM_UNIT_ID" val="diagram20187873_3*q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78.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2_1"/>
  <p:tag name="KSO_WM_UNIT_ID" val="diagram20187873_3*q_h_f*1_2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79.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3_1"/>
  <p:tag name="KSO_WM_UNIT_ID" val="diagram20187873_3*q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8.xml><?xml version="1.0" encoding="utf-8"?>
<p:tagLst xmlns:p="http://schemas.openxmlformats.org/presentationml/2006/main">
  <p:tag name="KSO_WM_DIAGRAM_VIRTUALLY_FRAME" val="{&quot;height&quot;:275.4285039370078,&quot;left&quot;:147.05,&quot;top&quot;:195.67448818897637,&quot;width&quot;:484.3192913385827}"/>
</p:tagLst>
</file>

<file path=ppt/tags/tag80.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3_1"/>
  <p:tag name="KSO_WM_UNIT_ID" val="diagram20187873_3*q_h_f*1_3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81.xml><?xml version="1.0" encoding="utf-8"?>
<p:tagLst xmlns:p="http://schemas.openxmlformats.org/presentationml/2006/main">
  <p:tag name="KSO_WM_MEDIACOVER_FLAG" val="1"/>
  <p:tag name="KSO_WM_UNIT_MEDIACOVER_BTN_STATE" val="1"/>
  <p:tag name="KSO_WM_UNIT_MEDIACOVER_BTNRECT" val="6024*3234*731*731"/>
  <p:tag name="KSO_WM_UNIT_MEDIACOVER_STYLEID" val="1"/>
  <p:tag name="KSO_WM_UNIT_MEDIACOVER_TEXTSTATE" val="0"/>
  <p:tag name="KSO_WM_UNIT_MEDIACOVER_BTN_POS" val="c"/>
  <p:tag name="KSO_WM_UNIT_MEDIACOVER_BTN_STYLE" val="ee0bc779c1f3d7f3e90c96344320e69a"/>
  <p:tag name="KSO_WM_UNIT_MEDIACOVER_RGB" val="5B98E4"/>
  <p:tag name="KSO_WM_UNIT_MEDIACOVER_TRANSPARENCY" val="0.2"/>
  <p:tag name="KSO_WM_UNIT_MEDIACOVER_TEXTPOS_REL" val="video"/>
  <p:tag name="KSO_WM_UNIT_MEDIACOVER_TEXT_REL_VIDEOPOS" val="c"/>
  <p:tag name="KSO_WM_UNIT_MEDIACOVER_FONTSIZE" val="24"/>
  <p:tag name="KSO_WM_UNIT_MEDIACOVER_TEXTRECT" val="4104*3264*4572*671"/>
  <p:tag name="KSO_WM_UNIT_MEDIACOVER_TEXT_REL_BTNPOS" val="b"/>
  <p:tag name="KSO_WM_UNIT_MEDIACOVER_TEXTPOS_DIST" val="10"/>
</p:tagLst>
</file>

<file path=ppt/tags/tag82.xml><?xml version="1.0" encoding="utf-8"?>
<p:tagLst xmlns:p="http://schemas.openxmlformats.org/presentationml/2006/main">
  <p:tag name="KSO_WM_MEDIACOVER_FLAG" val="1"/>
  <p:tag name="KSO_WM_UNIT_MEDIACOVER_BTN_STATE" val="1"/>
  <p:tag name="KSO_WM_UNIT_MEDIACOVER_BTNRECT" val="5859*2825*731*731"/>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83.xml><?xml version="1.0" encoding="utf-8"?>
<p:tagLst xmlns:p="http://schemas.openxmlformats.org/presentationml/2006/main">
  <p:tag name="commondata" val="eyJjb3VudCI6NCwiaGRpZCI6ImVkNWM0Y2E5ZjNhOTdjYjg3ZTlhMTcyOGQyOGJlNGIyIiwidXNlckNvdW50Ijo0fQ=="/>
</p:tagLst>
</file>

<file path=ppt/tags/tag9.xml><?xml version="1.0" encoding="utf-8"?>
<p:tagLst xmlns:p="http://schemas.openxmlformats.org/presentationml/2006/main">
  <p:tag name="KSO_WM_DIAGRAM_VIRTUALLY_FRAME" val="{&quot;height&quot;:275.4285039370078,&quot;left&quot;:147.05,&quot;top&quot;:195.67448818897637,&quot;width&quot;:484.319291338582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vur5h43">
      <a:majorFont>
        <a:latin typeface="Century Gothic"/>
        <a:ea typeface="思源黑体 CN Regular"/>
        <a:cs typeface=""/>
      </a:majorFont>
      <a:minorFont>
        <a:latin typeface="Century Gothic"/>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qbfpdgx">
      <a:majorFont>
        <a:latin typeface="Arial"/>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2165</Words>
  <Application>WPS 演示</Application>
  <PresentationFormat>宽屏</PresentationFormat>
  <Paragraphs>181</Paragraphs>
  <Slides>20</Slides>
  <Notes>0</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20</vt:i4>
      </vt:variant>
    </vt:vector>
  </HeadingPairs>
  <TitlesOfParts>
    <vt:vector size="40" baseType="lpstr">
      <vt:lpstr>Arial</vt:lpstr>
      <vt:lpstr>宋体</vt:lpstr>
      <vt:lpstr>Wingdings</vt:lpstr>
      <vt:lpstr>Century Gothic</vt:lpstr>
      <vt:lpstr>思源黑体 CN Regular</vt:lpstr>
      <vt:lpstr>微软雅黑</vt:lpstr>
      <vt:lpstr>Segoe UI Light</vt:lpstr>
      <vt:lpstr>思源黑体 CN Bold</vt:lpstr>
      <vt:lpstr>黑体</vt:lpstr>
      <vt:lpstr>幼圆</vt:lpstr>
      <vt:lpstr>Arial Unicode MS</vt:lpstr>
      <vt:lpstr>Calibri</vt:lpstr>
      <vt:lpstr>等线 Light</vt:lpstr>
      <vt:lpstr>等线</vt:lpstr>
      <vt:lpstr>思源黑体 CN Regular</vt:lpstr>
      <vt:lpstr>BodoniPS</vt:lpstr>
      <vt:lpstr>方正宋三简体</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老学生一枚</cp:lastModifiedBy>
  <cp:revision>17</cp:revision>
  <dcterms:created xsi:type="dcterms:W3CDTF">2020-03-20T08:42:00Z</dcterms:created>
  <dcterms:modified xsi:type="dcterms:W3CDTF">2024-10-25T09:17:58Z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KSOTemplateUUID">
    <vt:lpwstr>v1.0_mb_iuqy76f/T1qIlwOH5cj0Gg==</vt:lpwstr>
  </property>
  <property fmtid="{D5CDD505-2E9C-101B-9397-08002B2CF9AE}" pid="4" name="ICV">
    <vt:lpwstr>F54D44A504194128BC7BE86B1C30460B_12</vt:lpwstr>
  </property>
</Properties>
</file>